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4" r:id="rId2"/>
    <p:sldId id="270" r:id="rId3"/>
    <p:sldId id="286" r:id="rId4"/>
    <p:sldId id="262" r:id="rId5"/>
    <p:sldId id="275" r:id="rId6"/>
    <p:sldId id="285" r:id="rId7"/>
    <p:sldId id="263" r:id="rId8"/>
    <p:sldId id="264" r:id="rId9"/>
    <p:sldId id="269" r:id="rId10"/>
    <p:sldId id="257" r:id="rId11"/>
    <p:sldId id="258" r:id="rId12"/>
    <p:sldId id="256" r:id="rId13"/>
    <p:sldId id="259" r:id="rId14"/>
    <p:sldId id="260" r:id="rId15"/>
    <p:sldId id="265" r:id="rId16"/>
    <p:sldId id="271" r:id="rId17"/>
    <p:sldId id="268" r:id="rId18"/>
    <p:sldId id="276" r:id="rId19"/>
    <p:sldId id="272" r:id="rId20"/>
    <p:sldId id="273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6" r:id="rId29"/>
    <p:sldId id="267" r:id="rId30"/>
    <p:sldId id="287" r:id="rId31"/>
    <p:sldId id="274" r:id="rId32"/>
    <p:sldId id="261" r:id="rId33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7677" autoAdjust="0"/>
    <p:restoredTop sz="90929"/>
  </p:normalViewPr>
  <p:slideViewPr>
    <p:cSldViewPr>
      <p:cViewPr varScale="1">
        <p:scale>
          <a:sx n="71" d="100"/>
          <a:sy n="71" d="100"/>
        </p:scale>
        <p:origin x="-7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5" Type="http://schemas.openxmlformats.org/officeDocument/2006/relationships/slide" Target="slides/slide17.xml"/><Relationship Id="rId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7416FDE-860E-4F90-889D-57D5BDA13C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h-TH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D74A27B-BDEA-46B9-83AB-F203FA19E0D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th-TH" alt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E0ECB951-E0F7-4E08-909B-279042FC9C63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8C627683-7E45-4035-9A23-FE122CFFF70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822F8E78-71C3-4ECF-A986-67FD6D9453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h-TH" alt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46DC7E06-F40A-4996-87ED-8D047BA219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D18138-CF2A-4CC4-9AA9-6B266E1FE3E9}" type="slidenum">
              <a:rPr lang="en-US" altLang="en-US"/>
              <a:pPr/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1pPr>
    <a:lvl2pPr marL="4572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2pPr>
    <a:lvl3pPr marL="9144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3pPr>
    <a:lvl4pPr marL="13716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4pPr>
    <a:lvl5pPr marL="18288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197138-2641-4306-8C3E-782DEE7190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80F044-7162-4E00-8555-EB991F7C6D64}" type="slidenum">
              <a:rPr lang="en-US" altLang="en-US"/>
              <a:pPr/>
              <a:t>8</a:t>
            </a:fld>
            <a:endParaRPr lang="th-TH" altLang="en-US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C2670550-723C-4583-85A4-E1CE5F9C7EB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84F30DA-48CD-4F70-88D2-F90A1866FF7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PDSA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คือวงล้อของการพัฒนาคุณภาพและการเรียนรู้ (ซึ่งอาจจะแปลความหมายให้ชัดขึ้นเป็น 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Design-Action-Learning-Improvement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)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PDSA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ที่ให้คุณค่าสูงควรชี้นำด้วยหลักคิดสำคัญหรือปรัชญาคุณภาพพื้นฐาน ควบคู่ไปกับการศึกษาบริบทของเรื่องนั้นๆ ให้เข้าใจว่าอะไรคือประเด็นสำคัญ ความเสี่ยงสำคัญ หรือความต้องการสำคัญ  และการทำความเข้าใจเป้าหมายของมาตรฐาน อันจะนำไปสู่การกำหนดเป้าหมายและวัตถุประสงค์ของการพัฒนาที่เหมาะสม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CAA835-D291-4BD2-945F-25FB2FCDA6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DDF88-EF94-4EFB-90C8-CB84CF473543}" type="slidenum">
              <a:rPr lang="en-US" altLang="en-US"/>
              <a:pPr/>
              <a:t>9</a:t>
            </a:fld>
            <a:endParaRPr lang="th-TH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68FDC9B5-EC82-44AC-981F-E57006D187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7DD2AE8-C411-4ED3-8196-0F9316C1A02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ค่านิยมและแนวคิดหลัก หรือหลักคิดสำคัญ เกิดจากการสรุปความคิดรวบยอดที่เป็นพื้นฐานของการพัฒนาสู่ความสำเร็จ  ซึ่งควรนำมาใช้ชี้นำวิธีคิด การตัดสินใจ และการปฏิบัติของสมาชิกในองค์กร  โดยอาจจะเริ่มต้นด้วยหลักคิดง่ายๆ เช่น 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“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ทำงานประทำให้ดี มีอะไรให้คุยกัน ขยันทบทวน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”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หรือ 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“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เป้าหมายชัด วัดผลได้ ให้คุณค่า อย่ายึดติด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”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 และตอกย้ำหลักคิดเหล่านี้ด้วยการทบทวนการกระทำที่ผ่านมาอย่างสม่ำเสมอ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CF4978-DF19-4C2F-99EF-4E7A312CBF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91B66E-A6A4-4722-B5C3-650144415981}" type="slidenum">
              <a:rPr lang="en-US" altLang="en-US"/>
              <a:pPr/>
              <a:t>15</a:t>
            </a:fld>
            <a:endParaRPr lang="th-TH" alt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932664E6-B78A-43CD-89C3-5303CEB7AD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7CB2C34-3D43-4CDC-BF59-FD2E32800C1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PDSA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คือวงล้อของการพัฒนาคุณภาพและการเรียนรู้ (ซึ่งอาจจะแปลความหมายให้ชัดขึ้นเป็น 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Design-Action-Learning-Improvement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)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PDSA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ที่ให้คุณค่าสูงควรชี้นำด้วยหลักคิดสำคัญหรือปรัชญาคุณภาพพื้นฐาน ควบคู่ไปกับการศึกษาบริบทของเรื่องนั้นๆ ให้เข้าใจว่าอะไรคือประเด็นสำคัญ ความเสี่ยงสำคัญ หรือความต้องการสำคัญ  และการทำความเข้าใจเป้าหมายของมาตรฐาน อันจะนำไปสู่การกำหนดเป้าหมายและวัตถุประสงค์ของการพัฒนาที่เหมาะสม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04A29C-F8FA-4FB4-ABF5-F413B700E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C7B87-E899-4729-AAD9-B97258CAABD3}" type="slidenum">
              <a:rPr lang="en-US" altLang="en-US"/>
              <a:pPr/>
              <a:t>17</a:t>
            </a:fld>
            <a:endParaRPr lang="th-TH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0B7E06B-087F-4280-8E04-F3B9CD784C3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B3C2FED-20A6-4E36-9DAF-48E7D09EA62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การเรียนรู้กับการพัฒนาคุณภาพเป็นสิ่งที่เกิดขึ้นควบคู่กัน  ทีมงานควรมีการเรียนรู้ตั้งแต่ก่อนลงมือพัฒนา 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โดยใช้ 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Peer Assist)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เรียนรู้ระหว่างการพัฒนา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(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โดยใช้ 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After Action Review)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และเรียนรู้เมื่อทำการพัฒนาเสร็จสิ้น 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โดยใช้ 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Project Evaluation) 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การจุดประกายการพัฒนาคุณภาพและการเรียนรู้จึงเริ่มจากจุดเดียวกัน ด้วยการมองหาโอกาสพัฒนาหรือความท้าทายต่างๆ จากการปฏิบัติงานประจำ ทำความเข้าใจบริบท แสวงหาความรู้และนวตกรรมต่างๆ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6CF758-49A6-48CA-AE2E-6187CA9E66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58E0B2-357A-485B-97BC-9FE553C9B887}" type="slidenum">
              <a:rPr lang="en-US" altLang="en-US"/>
              <a:pPr/>
              <a:t>28</a:t>
            </a:fld>
            <a:endParaRPr lang="th-TH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9BCAAEAD-D052-4AF5-96E3-B80DC32E0D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05B894A-8873-49FD-A45E-47BE09906C4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ความปลอดภัยในการดูแลผู้ป่วยจะเกิดได้เมื่อองค์กรสร้างวัฒนธรรมความปลอดภัยขึ้นในทุกจุดของการปฏิบัติงานประจำ  ซึ่งจะต้องเป็นความร่วมมือของผู้นำ ผู้ปฏิบัติงาน และ ผู้รับผิดชอบระบบความปลอดภัยของผู้ป่วย  กิจกรรมที่จะสร้างวัฒนธรรมความปลอดภัยควรเป็นกิจกรรมที่เกิดขึ้นได้ง่ายๆ ในทุกเวลา เช่น การตรวจเยี่ยมหน่วยงานของผู้นำเป็นประจำ การส่งต่อข้อมูลสรุปภายในเวรหรือระหว่างส่งเวร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359A9-284A-4B11-8AE6-B7B303634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00F4F-A905-47BC-9735-E38C96B59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BBEC6-9913-4E9F-88C4-6CDE1232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1FE71-9950-444C-B60B-C83F353F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455ED-335E-4220-98D1-865F51BD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268EE-B638-446A-8075-F5050D48290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670504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11C40-1186-428D-94FC-A24F87E07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ADC88-247B-4E28-8BC8-EAA33E675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2E82B-61DA-4523-B0CA-87F2B5BA1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05B95-778B-4C50-9E75-84F88E788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7827A-D39A-4F06-8C8E-8C14B9D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0A1B3-F79E-4B67-A8F4-B0E6BAEDB26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32689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C3BFDD-9D8E-4C26-AAB5-14690B2968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D64AD-CD23-4166-AA20-F0C98A1D5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33CD9-C2DD-4236-8B1C-21739CF80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262D1-4E6A-475E-93A7-5D562FE02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FCF1-07F4-4E86-8B23-E3CA19A67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90857-A383-4B8D-BC59-1B3A0DD1FD6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08977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A9298-ABF6-43B1-A894-A8DB53DD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E80DB-918B-4B2B-8188-B6826F25A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C23DD-5EBC-455A-9626-71BA92726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B89DD-4203-4611-9B55-F52360BB3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5B374-852B-4CF5-8CB1-E01D4992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313E1-2EED-40E5-8892-ADF898F8709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7262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906D3-9A80-42F1-8811-CD38CE30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EFC84-6C5E-4BD1-946B-233A3CF1E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73A7A-67C3-4D6C-84B8-0B9701E36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0112C-7D10-46A9-A507-6AD620813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2703-4711-46BE-9AF8-9D9F73C8F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17541-2627-4765-8749-75444B3E37E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5562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53A5A-E379-44BF-9D42-9AAAF092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A6E01-FC8F-49BF-934C-817910C92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C14D9-2494-479C-BCC3-AA84550B3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3D538-8DD1-4384-95EF-6CE649E2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F56C9-061C-4A59-B672-324641AC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C6D42-1054-4EF6-B599-E9D3A10A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ED346-D854-428B-8C80-7481F99E6F7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6536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3F126-9EF1-44D8-8FAB-B4840E87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D0959-3D99-49F3-91B9-4A084F4E5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671C7-F057-457A-89B4-43478C0FE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7384E-B8E0-4FDE-B154-F13B9B688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3CCCB7-1A16-448E-BC34-EFF9F128CA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3CF937-E0EA-4121-8FC3-408F9B105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F40CEA-0C7D-4B49-85CB-AC40F9EF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8988F9-FF30-4458-A37C-A5E25846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A295D-BD1F-4788-ACA2-8C7518E40F9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0296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A305B-9489-4257-B019-DBBB37F0D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159C5-9DDF-4BC6-BB73-CAC51CA36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070B6-D411-4260-A791-2C272E6F1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0E2C4-19A4-432E-8006-BEE5BBD8B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D76C5-71DC-490A-ABA3-8D3254584369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699684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E5F05-B12B-43D6-8670-9AF74246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E4820-B8C0-45E5-87C1-7E218814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0E62C-84FA-4AF6-96B8-178A74A0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E8CA6-BAFB-4252-AEF3-217435F31B7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12414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0C103-1F9D-4015-B70C-DC63550F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45BE1-1B37-44F6-97ED-7F629EA2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CDC43-12DC-4172-940F-6214F8A3D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68177-310B-4351-BB38-FE982CABB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318D5-8B7C-4FDE-9BD5-908CDB75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BD432-8481-43A7-AF3C-DF1E0F28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0D871-3271-40EA-B053-20CA6A10F70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9773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23EF-3EF4-439A-AA29-F5DF85D2C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883CF9-A7F6-4380-9E22-7D2B95B05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7D299-F029-477F-BB0A-C0FD7DC2E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5825B-D130-4E8A-9726-36B0B64B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CA4B3-E711-4DD4-824B-7AC193F93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0A56B-81AB-4BD2-AE07-D60C910A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6D0C9-8B3C-4A35-A061-3EB75585D4F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73734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CA545C-29DE-4002-985D-65092D072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A2B086F-1CA5-4BEF-889C-9A4FEB33C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84F7EE8-63D8-4FAD-8FEA-5FFE229600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th-TH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39DC0C-B1AB-4FE1-9378-99F5A4F29F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th-TH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6F69C22-AA1A-44D1-BE1E-0727BB211E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B4B0A9-50FD-4642-AA2F-F9B2F01C50B0}" type="slidenum">
              <a:rPr lang="en-US" altLang="en-US"/>
              <a:pPr/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ngsana New" panose="02020603050405020304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ngsana New" panose="02020603050405020304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ngsana New" panose="02020603050405020304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ngsana New" panose="02020603050405020304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ngsana New" panose="02020603050405020304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ngsana New" panose="02020603050405020304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ngsana New" panose="02020603050405020304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ngsana New" panose="02020603050405020304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1.wav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2.wav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3.wav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4.wav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5.wav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6.wav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7.wav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766CB501-F55F-47FF-8ADE-1DE93235B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066800"/>
            <a:ext cx="5927725" cy="1565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sz="4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FreesiaUPC" panose="020B0604020202020204" pitchFamily="34" charset="-34"/>
              </a:rPr>
              <a:t>การจัดการคุณภาพ </a:t>
            </a:r>
          </a:p>
          <a:p>
            <a:pPr algn="ctr"/>
            <a:r>
              <a:rPr lang="th-TH" altLang="en-US" sz="4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FreesiaUPC" panose="020B0604020202020204" pitchFamily="34" charset="-34"/>
              </a:rPr>
              <a:t>เพื่ออนาคตคุณภาพการพยาบาล</a:t>
            </a:r>
            <a:endParaRPr lang="en-US" altLang="en-US" sz="4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FreesiaUPC" panose="020B0604020202020204" pitchFamily="34" charset="-34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068541DB-3994-4CFF-B352-31D2131E6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188" y="2819400"/>
            <a:ext cx="5840412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นพ.อนุวัฒน์ ศุภชุติกุล</a:t>
            </a:r>
          </a:p>
          <a:p>
            <a:pPr algn="ctr"/>
            <a:r>
              <a:rPr lang="th-TH" altLang="en-US">
                <a:latin typeface="Browallia New" panose="020B0604020202020204" pitchFamily="34" charset="-34"/>
                <a:cs typeface="Browallia New" panose="020B0604020202020204" pitchFamily="34" charset="-34"/>
              </a:rPr>
              <a:t>ผู้อำนวยการสถาบันพัฒนาและรับรองคุณภาพโรงพยาบาล</a:t>
            </a:r>
          </a:p>
          <a:p>
            <a:pPr algn="ctr"/>
            <a:r>
              <a:rPr lang="th-TH" altLang="en-US">
                <a:latin typeface="Browallia New" panose="020B0604020202020204" pitchFamily="34" charset="-34"/>
                <a:cs typeface="Browallia New" panose="020B0604020202020204" pitchFamily="34" charset="-34"/>
              </a:rPr>
              <a:t>บรรยายในการประชุมวิชาการ</a:t>
            </a:r>
          </a:p>
          <a:p>
            <a:pPr algn="ctr"/>
            <a:r>
              <a:rPr lang="th-TH" altLang="en-US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สมาคมศิษย์เก่าพยาบาลศิริราช</a:t>
            </a:r>
          </a:p>
          <a:p>
            <a:pPr algn="ctr"/>
            <a:r>
              <a:rPr lang="th-TH" altLang="en-US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ในพระราชูปถัมภ์สมเด็จพระศรีนครินทราบรมราชชนนี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การบริหารแนวใหม่</a:t>
            </a:r>
            <a:r>
              <a:rPr lang="en-US" altLang="en-US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th-TH" altLang="en-US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อัจฉริยภาพในการพยาบาล</a:t>
            </a:r>
            <a:r>
              <a:rPr lang="en-US" altLang="en-US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endParaRPr lang="th-TH" alt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ctr"/>
            <a:r>
              <a:rPr lang="th-TH" altLang="en-US">
                <a:latin typeface="Browallia New" panose="020B0604020202020204" pitchFamily="34" charset="-34"/>
                <a:cs typeface="Browallia New" panose="020B0604020202020204" pitchFamily="34" charset="-34"/>
              </a:rPr>
              <a:t>โรงแรมปรินซ์ พาเลซ</a:t>
            </a:r>
          </a:p>
          <a:p>
            <a:pPr algn="ctr"/>
            <a:r>
              <a:rPr lang="en-US" altLang="en-US">
                <a:latin typeface="Browallia New" panose="020B0604020202020204" pitchFamily="34" charset="-34"/>
                <a:cs typeface="Browallia New" panose="020B0604020202020204" pitchFamily="34" charset="-34"/>
              </a:rPr>
              <a:t>16 </a:t>
            </a:r>
            <a:r>
              <a:rPr lang="th-TH" altLang="en-US">
                <a:latin typeface="Browallia New" panose="020B0604020202020204" pitchFamily="34" charset="-34"/>
                <a:cs typeface="Browallia New" panose="020B0604020202020204" pitchFamily="34" charset="-34"/>
              </a:rPr>
              <a:t>กุมภาพันธ์ </a:t>
            </a:r>
            <a:r>
              <a:rPr lang="en-US" altLang="en-US">
                <a:latin typeface="Browallia New" panose="020B0604020202020204" pitchFamily="34" charset="-34"/>
                <a:cs typeface="Browallia New" panose="020B0604020202020204" pitchFamily="34" charset="-34"/>
              </a:rPr>
              <a:t>2549</a:t>
            </a:r>
            <a:endParaRPr lang="th-TH" alt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9940" name="Picture 4">
            <a:hlinkClick r:id="" action="ppaction://media"/>
            <a:extLst>
              <a:ext uri="{FF2B5EF4-FFF2-40B4-BE49-F238E27FC236}">
                <a16:creationId xmlns:a16="http://schemas.microsoft.com/office/drawing/2014/main" id="{6897FD28-6A50-4FF4-878B-0AEA844278CB}"/>
              </a:ext>
            </a:extLst>
          </p:cNvPr>
          <p:cNvPicPr>
            <a:picLocks noChangeAspect="1" noChangeArrowheads="1"/>
          </p:cNvPicPr>
          <p:nvPr>
            <a:wavAudioFile r:embed="rId1" name="~PP25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9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4C1E8B2-49E1-44C1-B3D8-8AA172F4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8F50-173F-463F-AF5A-4E8194C68446}" type="slidenum">
              <a:rPr lang="en-US" altLang="en-US"/>
              <a:pPr/>
              <a:t>10</a:t>
            </a:fld>
            <a:endParaRPr lang="th-TH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2B22193-9AB4-45EF-A578-854648EE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8288"/>
            <a:ext cx="14020800" cy="796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22542E8E-A952-477C-AAD2-A702530BF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230688"/>
            <a:ext cx="2209800" cy="3276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CC89C8E-F34A-4FE0-BCF5-623253224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154488"/>
            <a:ext cx="3505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62D28A7-C5E3-4117-8F0D-4FA6C16A5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6350000"/>
            <a:ext cx="3505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2417A90-56E5-434B-8498-1DED9B9BF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68288"/>
            <a:ext cx="3505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809218F3-BA9E-4E33-8B86-6E8A6DDD2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211888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Oval 8">
            <a:extLst>
              <a:ext uri="{FF2B5EF4-FFF2-40B4-BE49-F238E27FC236}">
                <a16:creationId xmlns:a16="http://schemas.microsoft.com/office/drawing/2014/main" id="{BCD6A94C-0720-429D-A9F7-D03E30281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288"/>
            <a:ext cx="7086600" cy="4495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D9F7F4B9-9E94-4024-B152-4ADDB1929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ค่านิยมและแนวคิดหลัก</a:t>
            </a:r>
            <a:r>
              <a: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ทิศทางนำ</a:t>
            </a:r>
          </a:p>
        </p:txBody>
      </p:sp>
      <p:pic>
        <p:nvPicPr>
          <p:cNvPr id="3082" name="Picture 10">
            <a:hlinkClick r:id="" action="ppaction://media"/>
            <a:extLst>
              <a:ext uri="{FF2B5EF4-FFF2-40B4-BE49-F238E27FC236}">
                <a16:creationId xmlns:a16="http://schemas.microsoft.com/office/drawing/2014/main" id="{A7EB9B61-10EC-4D17-B8F4-57903BF1658D}"/>
              </a:ext>
            </a:extLst>
          </p:cNvPr>
          <p:cNvPicPr>
            <a:picLocks noChangeAspect="1" noChangeArrowheads="1"/>
          </p:cNvPicPr>
          <p:nvPr>
            <a:wavAudioFile r:embed="rId1" name="~PP84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9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2"/>
                </p:tgtEl>
              </p:cMediaNode>
            </p:audio>
          </p:childTnLst>
        </p:cTn>
      </p:par>
    </p:tnLst>
    <p:bldLst>
      <p:bldP spid="3080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82A115B-1A9D-41AE-9F72-3DC262F2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6C9F-5199-47E0-B946-F4F7E4B2E970}" type="slidenum">
              <a:rPr lang="en-US" altLang="en-US"/>
              <a:pPr/>
              <a:t>11</a:t>
            </a:fld>
            <a:endParaRPr lang="th-TH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3D938B-5676-4C83-B682-5508799DA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8200" y="-1295400"/>
            <a:ext cx="14020800" cy="796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99388B0D-76F8-43D3-B537-305EF203E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83820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768D145-1304-4D82-AB15-80034B0B4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724400"/>
            <a:ext cx="37338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Oval 4">
            <a:extLst>
              <a:ext uri="{FF2B5EF4-FFF2-40B4-BE49-F238E27FC236}">
                <a16:creationId xmlns:a16="http://schemas.microsoft.com/office/drawing/2014/main" id="{FF259F98-E802-4ABA-9266-EAE61E065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676400"/>
            <a:ext cx="6858000" cy="3200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4324ECD-6F3E-41EF-9BE6-71A77422D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81000"/>
            <a:ext cx="28194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A8419F41-3EFF-4446-9ACF-2510EDDC8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ค่านิยมและแนวคิดหลัก</a:t>
            </a:r>
            <a:r>
              <a: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ผู้รับผล</a:t>
            </a:r>
          </a:p>
        </p:txBody>
      </p:sp>
      <p:pic>
        <p:nvPicPr>
          <p:cNvPr id="4104" name="Picture 8">
            <a:hlinkClick r:id="" action="ppaction://media"/>
            <a:extLst>
              <a:ext uri="{FF2B5EF4-FFF2-40B4-BE49-F238E27FC236}">
                <a16:creationId xmlns:a16="http://schemas.microsoft.com/office/drawing/2014/main" id="{455BD98D-0E6A-4D74-B2E0-D4AC9BEA0770}"/>
              </a:ext>
            </a:extLst>
          </p:cNvPr>
          <p:cNvPicPr>
            <a:picLocks noChangeAspect="1" noChangeArrowheads="1"/>
          </p:cNvPicPr>
          <p:nvPr>
            <a:wavAudioFile r:embed="rId1" name="~PP261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4"/>
                </p:tgtEl>
              </p:cMediaNode>
            </p:audio>
          </p:childTnLst>
        </p:cTn>
      </p:par>
    </p:tnLst>
    <p:bldLst>
      <p:bldP spid="4100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5552962-5B70-4499-8730-595466827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D25CA-3FE6-4146-9E5C-EB56869C7344}" type="slidenum">
              <a:rPr lang="en-US" altLang="en-US"/>
              <a:pPr/>
              <a:t>12</a:t>
            </a:fld>
            <a:endParaRPr lang="th-TH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2486C3-AEF8-4987-B3DC-347CC93DD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8200" y="1258888"/>
            <a:ext cx="14020800" cy="796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0FD345D9-DB61-4DE0-B2FA-7E9776897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592888"/>
            <a:ext cx="4572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58C3DBBB-2C50-40CD-BDBC-C54447BE5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1792288"/>
            <a:ext cx="12954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Oval 4">
            <a:extLst>
              <a:ext uri="{FF2B5EF4-FFF2-40B4-BE49-F238E27FC236}">
                <a16:creationId xmlns:a16="http://schemas.microsoft.com/office/drawing/2014/main" id="{E7F30D92-E6EA-4347-8AE6-4BEC6682F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54088"/>
            <a:ext cx="8686800" cy="3505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3EBB3B4C-C2F2-4BF5-9D7B-94DFC909C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687888"/>
            <a:ext cx="3352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07951281-127F-42BD-97C5-8A71D627B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449888"/>
            <a:ext cx="2590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B6CD8DA7-F5D3-4AB4-AF4E-C6883DECF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ค่านิยมและแนวคิดหลัก</a:t>
            </a:r>
            <a:r>
              <a: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คนทำงาน</a:t>
            </a:r>
          </a:p>
        </p:txBody>
      </p:sp>
      <p:pic>
        <p:nvPicPr>
          <p:cNvPr id="2057" name="Picture 9">
            <a:hlinkClick r:id="" action="ppaction://media"/>
            <a:extLst>
              <a:ext uri="{FF2B5EF4-FFF2-40B4-BE49-F238E27FC236}">
                <a16:creationId xmlns:a16="http://schemas.microsoft.com/office/drawing/2014/main" id="{716C6895-7BE1-4C58-B81D-658AAA936985}"/>
              </a:ext>
            </a:extLst>
          </p:cNvPr>
          <p:cNvPicPr>
            <a:picLocks noChangeAspect="1" noChangeArrowheads="1"/>
          </p:cNvPicPr>
          <p:nvPr>
            <a:wavAudioFile r:embed="rId1" name="~PP79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  <p:bldLst>
      <p:bldP spid="2052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505E170-7EB6-4102-811F-F5DAE2A5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4E8A-7B66-4311-94AF-4E0AAA3E0668}" type="slidenum">
              <a:rPr lang="en-US" altLang="en-US"/>
              <a:pPr/>
              <a:t>13</a:t>
            </a:fld>
            <a:endParaRPr lang="th-TH" alt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520E1CD-BD14-4B22-A69F-8CB27DAD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0200"/>
            <a:ext cx="14020800" cy="796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D0C0D6AD-B568-4CAE-8DB1-1EA7C7C7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2578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AFA16A9A-6A92-447F-9002-8036C5AFF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25908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Oval 4">
            <a:extLst>
              <a:ext uri="{FF2B5EF4-FFF2-40B4-BE49-F238E27FC236}">
                <a16:creationId xmlns:a16="http://schemas.microsoft.com/office/drawing/2014/main" id="{BDEE2CA8-9431-4CFB-B98F-867ECDCF1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400" y="1676400"/>
            <a:ext cx="9144000" cy="4724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96661D86-4743-40EB-A560-ECDCB71AB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ค่านิยมและแนวคิดหลัก</a:t>
            </a:r>
            <a:r>
              <a: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การพัฒนา</a:t>
            </a:r>
          </a:p>
        </p:txBody>
      </p:sp>
      <p:pic>
        <p:nvPicPr>
          <p:cNvPr id="5127" name="Picture 7">
            <a:hlinkClick r:id="" action="ppaction://media"/>
            <a:extLst>
              <a:ext uri="{FF2B5EF4-FFF2-40B4-BE49-F238E27FC236}">
                <a16:creationId xmlns:a16="http://schemas.microsoft.com/office/drawing/2014/main" id="{6D94FC15-EBE8-425C-B6C9-86CAA5B50CE3}"/>
              </a:ext>
            </a:extLst>
          </p:cNvPr>
          <p:cNvPicPr>
            <a:picLocks noChangeAspect="1" noChangeArrowheads="1"/>
          </p:cNvPicPr>
          <p:nvPr>
            <a:wavAudioFile r:embed="rId1" name="~PP347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7"/>
                </p:tgtEl>
              </p:cMediaNode>
            </p:audio>
          </p:childTnLst>
        </p:cTn>
      </p:par>
    </p:tnLst>
    <p:bldLst>
      <p:bldP spid="5124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CEE6336-1241-476D-BC87-C96FEEE0A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55D7-2817-43AD-8891-C577B5F82D13}" type="slidenum">
              <a:rPr lang="en-US" altLang="en-US"/>
              <a:pPr/>
              <a:t>14</a:t>
            </a:fld>
            <a:endParaRPr lang="th-TH" alt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AAD919D-EC5F-47A8-8CD4-69F1FCCBA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8200" y="-1752600"/>
            <a:ext cx="14020800" cy="796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B2E42254-BD1B-4711-988D-B11A046A1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0"/>
            <a:ext cx="27432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4FCAA4E4-B0C6-44B2-8F81-691541FAA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905000"/>
            <a:ext cx="27432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CCAC9452-CB39-4E29-88C3-3F9ACA068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505200"/>
            <a:ext cx="1600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8A8EED53-3FB3-49D4-A9C8-5595F22E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0"/>
            <a:ext cx="1066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Oval 4">
            <a:extLst>
              <a:ext uri="{FF2B5EF4-FFF2-40B4-BE49-F238E27FC236}">
                <a16:creationId xmlns:a16="http://schemas.microsoft.com/office/drawing/2014/main" id="{A9784B6D-3208-4768-9322-EC95ECAB8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8077200" cy="3886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5EED269E-5DAE-4596-98F4-B0CBE62EB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600200"/>
            <a:ext cx="1600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Rectangle 9">
            <a:extLst>
              <a:ext uri="{FF2B5EF4-FFF2-40B4-BE49-F238E27FC236}">
                <a16:creationId xmlns:a16="http://schemas.microsoft.com/office/drawing/2014/main" id="{763AC560-5EED-4BD8-90C4-FC38A9922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ค่านิยมและแนวคิดหลัก</a:t>
            </a:r>
            <a:r>
              <a: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พาเรียนรู้</a:t>
            </a:r>
          </a:p>
        </p:txBody>
      </p:sp>
      <p:pic>
        <p:nvPicPr>
          <p:cNvPr id="6154" name="Picture 10">
            <a:hlinkClick r:id="" action="ppaction://media"/>
            <a:extLst>
              <a:ext uri="{FF2B5EF4-FFF2-40B4-BE49-F238E27FC236}">
                <a16:creationId xmlns:a16="http://schemas.microsoft.com/office/drawing/2014/main" id="{B1C80AD2-D3CE-4655-B92F-D2F686CE199E}"/>
              </a:ext>
            </a:extLst>
          </p:cNvPr>
          <p:cNvPicPr>
            <a:picLocks noChangeAspect="1" noChangeArrowheads="1"/>
          </p:cNvPicPr>
          <p:nvPr>
            <a:wavAudioFile r:embed="rId1" name="~PP148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4"/>
                </p:tgtEl>
              </p:cMediaNode>
            </p:audio>
          </p:childTnLst>
        </p:cTn>
      </p:par>
    </p:tnLst>
    <p:bldLst>
      <p:bldP spid="6148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29F6C100-F378-4BE6-87EC-77DE396B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181F-FCFE-45EA-A463-41C2E8096ED6}" type="slidenum">
              <a:rPr lang="en-US" altLang="en-US"/>
              <a:pPr/>
              <a:t>15</a:t>
            </a:fld>
            <a:endParaRPr lang="th-TH" altLang="en-US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68F5F53E-F287-4787-9D08-DED9E8EAE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52600"/>
            <a:ext cx="8839200" cy="44958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D6EDD6E3-C431-4B98-8850-0CBA93D3C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4419600"/>
            <a:ext cx="1900237" cy="466725"/>
          </a:xfrm>
          <a:prstGeom prst="rect">
            <a:avLst/>
          </a:prstGeom>
          <a:solidFill>
            <a:srgbClr val="CCFF66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cs typeface="JasmineUPC" panose="02020603050405020304" pitchFamily="18" charset="-34"/>
              </a:rPr>
              <a:t>Plan/Design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C45FCF10-0043-4B0D-8B9E-C3FFF8D7D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163" y="3554413"/>
            <a:ext cx="990600" cy="466725"/>
          </a:xfrm>
          <a:prstGeom prst="rect">
            <a:avLst/>
          </a:prstGeom>
          <a:solidFill>
            <a:srgbClr val="CCFF66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cs typeface="JasmineUPC" panose="02020603050405020304" pitchFamily="18" charset="-34"/>
              </a:rPr>
              <a:t>Do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17A9B21A-68C5-47A7-9EA8-57EEEACD7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693988"/>
            <a:ext cx="2243138" cy="430212"/>
          </a:xfrm>
          <a:prstGeom prst="rect">
            <a:avLst/>
          </a:prstGeom>
          <a:solidFill>
            <a:srgbClr val="CCFF66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b="1">
                <a:cs typeface="JasmineUPC" panose="02020603050405020304" pitchFamily="18" charset="-34"/>
              </a:rPr>
              <a:t>Study/Learning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D16D521F-B3B9-43F6-AED6-FE7E61A37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588" y="3505200"/>
            <a:ext cx="1852612" cy="466725"/>
          </a:xfrm>
          <a:prstGeom prst="rect">
            <a:avLst/>
          </a:prstGeom>
          <a:solidFill>
            <a:srgbClr val="CCFF66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>
                <a:cs typeface="JasmineUPC" panose="02020603050405020304" pitchFamily="18" charset="-34"/>
              </a:rPr>
              <a:t>Act/Improve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106C47BC-9FC4-4EEF-A721-CEA51E35B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21275"/>
            <a:ext cx="1066800" cy="477838"/>
          </a:xfrm>
          <a:prstGeom prst="rect">
            <a:avLst/>
          </a:prstGeom>
          <a:solidFill>
            <a:srgbClr val="CCECFF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altLang="en-US" sz="2600" b="1">
                <a:latin typeface="Browallia New" panose="020B0604020202020204" pitchFamily="34" charset="-34"/>
                <a:cs typeface="JasmineUPC" panose="02020603050405020304" pitchFamily="18" charset="-34"/>
              </a:rPr>
              <a:t>บริบท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5AD734BB-371C-4F99-B624-1EC903012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3781425"/>
            <a:ext cx="1295400" cy="477838"/>
          </a:xfrm>
          <a:prstGeom prst="rect">
            <a:avLst/>
          </a:prstGeom>
          <a:solidFill>
            <a:srgbClr val="CCECFF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altLang="en-US" sz="2600" b="1">
                <a:latin typeface="Browallia New" panose="020B0604020202020204" pitchFamily="34" charset="-34"/>
                <a:cs typeface="JasmineUPC" panose="02020603050405020304" pitchFamily="18" charset="-34"/>
              </a:rPr>
              <a:t>มาตรฐาน</a:t>
            </a:r>
            <a:endParaRPr lang="en-US" altLang="en-US" sz="2600" b="1">
              <a:latin typeface="Browallia New" panose="020B0604020202020204" pitchFamily="34" charset="-34"/>
              <a:cs typeface="JasmineUPC" panose="02020603050405020304" pitchFamily="18" charset="-34"/>
            </a:endParaRP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E2CCF19F-9D42-4457-8376-ABE025066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657600"/>
            <a:ext cx="1647825" cy="755650"/>
          </a:xfrm>
          <a:prstGeom prst="rect">
            <a:avLst/>
          </a:prstGeom>
          <a:solidFill>
            <a:srgbClr val="FF3300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rgbClr val="FFFF00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th-TH" altLang="en-US" sz="2600" b="1">
                <a:solidFill>
                  <a:schemeClr val="bg1"/>
                </a:solidFill>
                <a:latin typeface="Browallia New" panose="020B0604020202020204" pitchFamily="34" charset="-34"/>
                <a:cs typeface="JasmineUPC" panose="02020603050405020304" pitchFamily="18" charset="-34"/>
              </a:rPr>
              <a:t>เป้าหมาย/</a:t>
            </a:r>
          </a:p>
          <a:p>
            <a:pPr algn="ctr" eaLnBrk="0" hangingPunct="0">
              <a:lnSpc>
                <a:spcPct val="80000"/>
              </a:lnSpc>
            </a:pPr>
            <a:r>
              <a:rPr lang="th-TH" altLang="en-US" sz="2600" b="1">
                <a:solidFill>
                  <a:schemeClr val="bg1"/>
                </a:solidFill>
                <a:latin typeface="Browallia New" panose="020B0604020202020204" pitchFamily="34" charset="-34"/>
                <a:cs typeface="JasmineUPC" panose="02020603050405020304" pitchFamily="18" charset="-34"/>
              </a:rPr>
              <a:t>วัตถุประสงค์</a:t>
            </a:r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DF3DA541-CAA8-4755-A64D-2909478D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025" y="2667000"/>
            <a:ext cx="1247775" cy="477838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altLang="en-US" sz="2600" b="1">
                <a:latin typeface="Browallia New" panose="020B0604020202020204" pitchFamily="34" charset="-34"/>
                <a:cs typeface="JasmineUPC" panose="02020603050405020304" pitchFamily="18" charset="-34"/>
              </a:rPr>
              <a:t>ตัวชี้วัด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BAC0E069-05D9-4C1A-8FB6-BA5EDF228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924425"/>
            <a:ext cx="2209800" cy="925513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th-TH" altLang="en-US" sz="2200" b="1">
                <a:latin typeface="Browallia New" panose="020B0604020202020204" pitchFamily="34" charset="-34"/>
                <a:cs typeface="JasmineUPC" panose="02020603050405020304" pitchFamily="18" charset="-34"/>
              </a:rPr>
              <a:t>ประเด็นสำคัญ</a:t>
            </a:r>
          </a:p>
          <a:p>
            <a:pPr algn="ctr" eaLnBrk="0" hangingPunct="0">
              <a:lnSpc>
                <a:spcPct val="80000"/>
              </a:lnSpc>
            </a:pPr>
            <a:r>
              <a:rPr lang="th-TH" altLang="en-US" sz="2200" b="1">
                <a:latin typeface="Browallia New" panose="020B0604020202020204" pitchFamily="34" charset="-34"/>
                <a:cs typeface="JasmineUPC" panose="02020603050405020304" pitchFamily="18" charset="-34"/>
              </a:rPr>
              <a:t>ความเสี่ยงสำคัญ</a:t>
            </a:r>
            <a:endParaRPr lang="en-US" altLang="en-US" sz="2200" b="1">
              <a:latin typeface="Browallia New" panose="020B0604020202020204" pitchFamily="34" charset="-34"/>
              <a:cs typeface="JasmineUPC" panose="02020603050405020304" pitchFamily="18" charset="-34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th-TH" altLang="en-US" sz="2200" b="1">
                <a:latin typeface="Browallia New" panose="020B0604020202020204" pitchFamily="34" charset="-34"/>
                <a:cs typeface="JasmineUPC" panose="02020603050405020304" pitchFamily="18" charset="-34"/>
              </a:rPr>
              <a:t>ความต้องการสำคัญ</a:t>
            </a:r>
          </a:p>
        </p:txBody>
      </p:sp>
      <p:cxnSp>
        <p:nvCxnSpPr>
          <p:cNvPr id="13324" name="AutoShape 12">
            <a:extLst>
              <a:ext uri="{FF2B5EF4-FFF2-40B4-BE49-F238E27FC236}">
                <a16:creationId xmlns:a16="http://schemas.microsoft.com/office/drawing/2014/main" id="{BFE4DBB9-770D-468A-B4FA-4CB6D1E2E3C1}"/>
              </a:ext>
            </a:extLst>
          </p:cNvPr>
          <p:cNvCxnSpPr>
            <a:cxnSpLocks noChangeShapeType="1"/>
            <a:stCxn id="13320" idx="3"/>
            <a:endCxn id="13321" idx="1"/>
          </p:cNvCxnSpPr>
          <p:nvPr/>
        </p:nvCxnSpPr>
        <p:spPr bwMode="auto">
          <a:xfrm>
            <a:off x="2003425" y="4021138"/>
            <a:ext cx="649288" cy="14287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5" name="AutoShape 13">
            <a:extLst>
              <a:ext uri="{FF2B5EF4-FFF2-40B4-BE49-F238E27FC236}">
                <a16:creationId xmlns:a16="http://schemas.microsoft.com/office/drawing/2014/main" id="{A454682B-634B-440F-A73B-1D5D9C3684D3}"/>
              </a:ext>
            </a:extLst>
          </p:cNvPr>
          <p:cNvCxnSpPr>
            <a:cxnSpLocks noChangeShapeType="1"/>
            <a:stCxn id="13315" idx="0"/>
            <a:endCxn id="13316" idx="2"/>
          </p:cNvCxnSpPr>
          <p:nvPr/>
        </p:nvCxnSpPr>
        <p:spPr bwMode="auto">
          <a:xfrm flipV="1">
            <a:off x="5984875" y="4021138"/>
            <a:ext cx="1588" cy="398462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6" name="AutoShape 14">
            <a:extLst>
              <a:ext uri="{FF2B5EF4-FFF2-40B4-BE49-F238E27FC236}">
                <a16:creationId xmlns:a16="http://schemas.microsoft.com/office/drawing/2014/main" id="{D3B64D36-1024-4FD9-A056-58E67AF1C3A5}"/>
              </a:ext>
            </a:extLst>
          </p:cNvPr>
          <p:cNvCxnSpPr>
            <a:cxnSpLocks noChangeShapeType="1"/>
            <a:stCxn id="13316" idx="0"/>
            <a:endCxn id="13317" idx="2"/>
          </p:cNvCxnSpPr>
          <p:nvPr/>
        </p:nvCxnSpPr>
        <p:spPr bwMode="auto">
          <a:xfrm flipV="1">
            <a:off x="5986463" y="3124200"/>
            <a:ext cx="12700" cy="430213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7" name="AutoShape 15">
            <a:extLst>
              <a:ext uri="{FF2B5EF4-FFF2-40B4-BE49-F238E27FC236}">
                <a16:creationId xmlns:a16="http://schemas.microsoft.com/office/drawing/2014/main" id="{B18145EA-C1A0-485E-90CF-7E0A385FA043}"/>
              </a:ext>
            </a:extLst>
          </p:cNvPr>
          <p:cNvCxnSpPr>
            <a:cxnSpLocks noChangeShapeType="1"/>
            <a:stCxn id="13317" idx="3"/>
            <a:endCxn id="13318" idx="0"/>
          </p:cNvCxnSpPr>
          <p:nvPr/>
        </p:nvCxnSpPr>
        <p:spPr bwMode="auto">
          <a:xfrm>
            <a:off x="7119938" y="2909888"/>
            <a:ext cx="793750" cy="595312"/>
          </a:xfrm>
          <a:prstGeom prst="bentConnector2">
            <a:avLst/>
          </a:prstGeom>
          <a:noFill/>
          <a:ln w="2857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8" name="AutoShape 16">
            <a:extLst>
              <a:ext uri="{FF2B5EF4-FFF2-40B4-BE49-F238E27FC236}">
                <a16:creationId xmlns:a16="http://schemas.microsoft.com/office/drawing/2014/main" id="{8C382B58-3A5B-4C88-87E7-98A720DBEBED}"/>
              </a:ext>
            </a:extLst>
          </p:cNvPr>
          <p:cNvCxnSpPr>
            <a:cxnSpLocks noChangeShapeType="1"/>
            <a:stCxn id="13318" idx="2"/>
            <a:endCxn id="13315" idx="3"/>
          </p:cNvCxnSpPr>
          <p:nvPr/>
        </p:nvCxnSpPr>
        <p:spPr bwMode="auto">
          <a:xfrm rot="5400000">
            <a:off x="7083425" y="3822700"/>
            <a:ext cx="681038" cy="979488"/>
          </a:xfrm>
          <a:prstGeom prst="bentConnector2">
            <a:avLst/>
          </a:prstGeom>
          <a:noFill/>
          <a:ln w="2857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9" name="AutoShape 17">
            <a:extLst>
              <a:ext uri="{FF2B5EF4-FFF2-40B4-BE49-F238E27FC236}">
                <a16:creationId xmlns:a16="http://schemas.microsoft.com/office/drawing/2014/main" id="{FF50E511-BDFA-4F0B-8488-203A4118519B}"/>
              </a:ext>
            </a:extLst>
          </p:cNvPr>
          <p:cNvCxnSpPr>
            <a:cxnSpLocks noChangeShapeType="1"/>
            <a:stCxn id="13322" idx="3"/>
            <a:endCxn id="13317" idx="1"/>
          </p:cNvCxnSpPr>
          <p:nvPr/>
        </p:nvCxnSpPr>
        <p:spPr bwMode="auto">
          <a:xfrm>
            <a:off x="4129088" y="2906713"/>
            <a:ext cx="747712" cy="3175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0" name="AutoShape 18">
            <a:extLst>
              <a:ext uri="{FF2B5EF4-FFF2-40B4-BE49-F238E27FC236}">
                <a16:creationId xmlns:a16="http://schemas.microsoft.com/office/drawing/2014/main" id="{9ACF13DB-CF0C-4A49-873D-B8A4A76C3734}"/>
              </a:ext>
            </a:extLst>
          </p:cNvPr>
          <p:cNvCxnSpPr>
            <a:cxnSpLocks noChangeShapeType="1"/>
            <a:stCxn id="13323" idx="3"/>
            <a:endCxn id="13315" idx="1"/>
          </p:cNvCxnSpPr>
          <p:nvPr/>
        </p:nvCxnSpPr>
        <p:spPr bwMode="auto">
          <a:xfrm flipV="1">
            <a:off x="4586288" y="4652963"/>
            <a:ext cx="447675" cy="735012"/>
          </a:xfrm>
          <a:prstGeom prst="bentConnector3">
            <a:avLst>
              <a:gd name="adj1" fmla="val 32269"/>
            </a:avLst>
          </a:prstGeom>
          <a:noFill/>
          <a:ln w="2857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1" name="AutoShape 19">
            <a:extLst>
              <a:ext uri="{FF2B5EF4-FFF2-40B4-BE49-F238E27FC236}">
                <a16:creationId xmlns:a16="http://schemas.microsoft.com/office/drawing/2014/main" id="{58D839B5-31E6-4ED9-B255-FA9603CD8A64}"/>
              </a:ext>
            </a:extLst>
          </p:cNvPr>
          <p:cNvCxnSpPr>
            <a:cxnSpLocks noChangeShapeType="1"/>
            <a:stCxn id="13323" idx="0"/>
            <a:endCxn id="13321" idx="2"/>
          </p:cNvCxnSpPr>
          <p:nvPr/>
        </p:nvCxnSpPr>
        <p:spPr bwMode="auto">
          <a:xfrm flipV="1">
            <a:off x="3467100" y="4427538"/>
            <a:ext cx="23813" cy="482600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2" name="AutoShape 20">
            <a:extLst>
              <a:ext uri="{FF2B5EF4-FFF2-40B4-BE49-F238E27FC236}">
                <a16:creationId xmlns:a16="http://schemas.microsoft.com/office/drawing/2014/main" id="{97B08321-582C-4D05-B1BC-37963EDB0D17}"/>
              </a:ext>
            </a:extLst>
          </p:cNvPr>
          <p:cNvCxnSpPr>
            <a:cxnSpLocks noChangeShapeType="1"/>
            <a:stCxn id="13321" idx="3"/>
            <a:endCxn id="13315" idx="1"/>
          </p:cNvCxnSpPr>
          <p:nvPr/>
        </p:nvCxnSpPr>
        <p:spPr bwMode="auto">
          <a:xfrm>
            <a:off x="4329113" y="4035425"/>
            <a:ext cx="704850" cy="617538"/>
          </a:xfrm>
          <a:prstGeom prst="bentConnector3">
            <a:avLst>
              <a:gd name="adj1" fmla="val 56532"/>
            </a:avLst>
          </a:prstGeom>
          <a:noFill/>
          <a:ln w="2857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3" name="AutoShape 21">
            <a:extLst>
              <a:ext uri="{FF2B5EF4-FFF2-40B4-BE49-F238E27FC236}">
                <a16:creationId xmlns:a16="http://schemas.microsoft.com/office/drawing/2014/main" id="{6281B32C-85EC-4705-A949-152A905F6150}"/>
              </a:ext>
            </a:extLst>
          </p:cNvPr>
          <p:cNvCxnSpPr>
            <a:cxnSpLocks noChangeShapeType="1"/>
            <a:stCxn id="13321" idx="0"/>
            <a:endCxn id="13322" idx="2"/>
          </p:cNvCxnSpPr>
          <p:nvPr/>
        </p:nvCxnSpPr>
        <p:spPr bwMode="auto">
          <a:xfrm flipV="1">
            <a:off x="3490913" y="3159125"/>
            <a:ext cx="0" cy="484188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34" name="AutoShape 22">
            <a:extLst>
              <a:ext uri="{FF2B5EF4-FFF2-40B4-BE49-F238E27FC236}">
                <a16:creationId xmlns:a16="http://schemas.microsoft.com/office/drawing/2014/main" id="{B63953AB-A208-4C25-9114-F17B6F593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219200"/>
            <a:ext cx="3429000" cy="990600"/>
          </a:xfrm>
          <a:prstGeom prst="downArrowCallout">
            <a:avLst>
              <a:gd name="adj1" fmla="val 167724"/>
              <a:gd name="adj2" fmla="val 111378"/>
              <a:gd name="adj3" fmla="val 16667"/>
              <a:gd name="adj4" fmla="val 75523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th-TH" altLang="en-US" b="1">
                <a:cs typeface="JasmineUPC" panose="02020603050405020304" pitchFamily="18" charset="-34"/>
              </a:rPr>
              <a:t>หลักคิดสำคัญ </a:t>
            </a:r>
            <a:endParaRPr lang="en-US" altLang="en-US" b="1">
              <a:cs typeface="JasmineUPC" panose="02020603050405020304" pitchFamily="18" charset="-34"/>
            </a:endParaRPr>
          </a:p>
          <a:p>
            <a:pPr algn="ctr">
              <a:lnSpc>
                <a:spcPct val="90000"/>
              </a:lnSpc>
            </a:pPr>
            <a:r>
              <a:rPr lang="en-US" altLang="en-US" sz="2000" b="1">
                <a:cs typeface="JasmineUPC" panose="02020603050405020304" pitchFamily="18" charset="-34"/>
              </a:rPr>
              <a:t>(Core Values &amp; Concepts)</a:t>
            </a:r>
            <a:endParaRPr lang="th-TH" altLang="en-US" sz="2000" b="1">
              <a:cs typeface="JasmineUPC" panose="02020603050405020304" pitchFamily="18" charset="-34"/>
            </a:endParaRPr>
          </a:p>
        </p:txBody>
      </p:sp>
      <p:sp>
        <p:nvSpPr>
          <p:cNvPr id="13335" name="Rectangle 23">
            <a:extLst>
              <a:ext uri="{FF2B5EF4-FFF2-40B4-BE49-F238E27FC236}">
                <a16:creationId xmlns:a16="http://schemas.microsoft.com/office/drawing/2014/main" id="{C5DF3FC3-E13A-4D14-8DD6-8D84B422D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กรอบพื้นฐานของการพัฒนาและเรียนรู้</a:t>
            </a:r>
          </a:p>
        </p:txBody>
      </p:sp>
      <p:sp>
        <p:nvSpPr>
          <p:cNvPr id="13336" name="Text Box 24">
            <a:extLst>
              <a:ext uri="{FF2B5EF4-FFF2-40B4-BE49-F238E27FC236}">
                <a16:creationId xmlns:a16="http://schemas.microsoft.com/office/drawing/2014/main" id="{B24D82A8-CD0D-46A6-A318-0019FC90E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88" y="4800600"/>
            <a:ext cx="1423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ออกแบบระบบ</a:t>
            </a:r>
          </a:p>
        </p:txBody>
      </p:sp>
      <p:sp>
        <p:nvSpPr>
          <p:cNvPr id="13337" name="Text Box 25">
            <a:extLst>
              <a:ext uri="{FF2B5EF4-FFF2-40B4-BE49-F238E27FC236}">
                <a16:creationId xmlns:a16="http://schemas.microsoft.com/office/drawing/2014/main" id="{7AD6D2DB-1356-484D-9C91-130CAFF2B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352675"/>
            <a:ext cx="28194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th-TH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ทบทวน ประเมิน</a:t>
            </a:r>
            <a:r>
              <a:rPr lang="en-US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เรียนรู้</a:t>
            </a:r>
          </a:p>
        </p:txBody>
      </p:sp>
      <p:sp>
        <p:nvSpPr>
          <p:cNvPr id="13338" name="Text Box 26">
            <a:extLst>
              <a:ext uri="{FF2B5EF4-FFF2-40B4-BE49-F238E27FC236}">
                <a16:creationId xmlns:a16="http://schemas.microsoft.com/office/drawing/2014/main" id="{E02A06B4-EA61-49B8-A4E2-66774FD98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063" y="4038600"/>
            <a:ext cx="896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ปรับปรุง</a:t>
            </a:r>
          </a:p>
        </p:txBody>
      </p:sp>
      <p:sp>
        <p:nvSpPr>
          <p:cNvPr id="13339" name="Text Box 27">
            <a:extLst>
              <a:ext uri="{FF2B5EF4-FFF2-40B4-BE49-F238E27FC236}">
                <a16:creationId xmlns:a16="http://schemas.microsoft.com/office/drawing/2014/main" id="{35025586-51E1-4E13-9517-BE2B56A4E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130550"/>
            <a:ext cx="2141538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th-TH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ทำความเข้าใจ</a:t>
            </a:r>
          </a:p>
          <a:p>
            <a:pPr algn="ctr">
              <a:lnSpc>
                <a:spcPct val="70000"/>
              </a:lnSpc>
            </a:pPr>
            <a:r>
              <a:rPr lang="th-TH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เป้าหมายของมาตรฐาน</a:t>
            </a:r>
          </a:p>
        </p:txBody>
      </p:sp>
      <p:sp>
        <p:nvSpPr>
          <p:cNvPr id="13340" name="Text Box 28">
            <a:extLst>
              <a:ext uri="{FF2B5EF4-FFF2-40B4-BE49-F238E27FC236}">
                <a16:creationId xmlns:a16="http://schemas.microsoft.com/office/drawing/2014/main" id="{48E11110-0C79-4D7E-8E8D-A7C7A69A2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514600"/>
            <a:ext cx="120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Root cause</a:t>
            </a:r>
          </a:p>
        </p:txBody>
      </p:sp>
      <p:sp>
        <p:nvSpPr>
          <p:cNvPr id="13341" name="Line 29">
            <a:extLst>
              <a:ext uri="{FF2B5EF4-FFF2-40B4-BE49-F238E27FC236}">
                <a16:creationId xmlns:a16="http://schemas.microsoft.com/office/drawing/2014/main" id="{C8D224E1-E4DB-4C00-A597-872E6FE70C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334000"/>
            <a:ext cx="533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42" name="Picture 30">
            <a:hlinkClick r:id="" action="ppaction://media"/>
            <a:extLst>
              <a:ext uri="{FF2B5EF4-FFF2-40B4-BE49-F238E27FC236}">
                <a16:creationId xmlns:a16="http://schemas.microsoft.com/office/drawing/2014/main" id="{C2FC4A41-F5E9-4F6D-A373-B365EA4FC1D3}"/>
              </a:ext>
            </a:extLst>
          </p:cNvPr>
          <p:cNvPicPr>
            <a:picLocks noChangeAspect="1" noChangeArrowheads="1"/>
          </p:cNvPicPr>
          <p:nvPr>
            <a:wavAudioFile r:embed="rId1" name="~PP225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4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90F7100-EA87-4AF0-81A8-B5050997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6333-FC2A-43D5-B605-5445C3F2EBCA}" type="slidenum">
              <a:rPr lang="en-US" altLang="en-US"/>
              <a:pPr/>
              <a:t>16</a:t>
            </a:fld>
            <a:endParaRPr lang="th-TH" altLang="en-US"/>
          </a:p>
        </p:txBody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683B704A-1FE6-48B1-B2FC-E835B67DD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0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การทบทวน ตรวจสอบ ประเมิน เรียนรู้ </a:t>
            </a:r>
            <a:r>
              <a:rPr lang="en-US" altLang="en-US" sz="40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(Learning)</a:t>
            </a:r>
            <a:endParaRPr lang="th-TH" altLang="en-US" sz="4000" b="1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CAFFCB6F-E90A-4EF5-85B1-DE6BD7EB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838200"/>
            <a:ext cx="8474075" cy="56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0188" indent="-230188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1.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แลกเปลี่ยนเรียนรู้เพื่อดึงเอาความรู้จากการปฏิบัติหรือศิลปะในการปฏิบัติงานของแต่ละคนออกมา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ให้รู้กันให้มากขึ้น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ใช้กันให้มากขึ้น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2.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เอาข้อมูลต่างๆ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ที่มีการจัดเก็บอยู่แล้วมาวิเคราะห์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แปลความหมาย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ทำความเข้าใจ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เพื่อพัฒนาระบบการวัดและจุดประกายการพัฒนา</a:t>
            </a:r>
            <a:endParaRPr lang="en-US" altLang="en-US">
              <a:latin typeface="Browallia New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3.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ทำกิจกรรมทบทวนคุณภาพกันจนเป็นวิถีชีวิตปกติประจำ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ตอบสนองผู้รับผลงานของเราให้ดีขึ้น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ทำให้เพื่อนของเราทำงานง่ายขึ้น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ทำให้พรุ่งนี้ดีกว่าวันนี้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รับรู้เสียงสะท้อนของผู้รับผลงาน</a:t>
            </a:r>
            <a:endParaRPr lang="en-US" altLang="en-US">
              <a:latin typeface="Browallia New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4.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เรียนรู้ด้วยการตามรอยคุณภาพทางคลินิก</a:t>
            </a:r>
            <a:endParaRPr lang="en-US" altLang="en-US">
              <a:latin typeface="Browallia New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5.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ตรวจสอบการบรรลุเป้าหมายของหน่วยงาน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/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ทีมงาน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/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โรงพยาบาล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 </a:t>
            </a:r>
          </a:p>
          <a:p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6.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ประเมินระบบงานในภาพใหญ่ของทั้งโรงพยาบาล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ดูว่าไปเกี่ยวข้องกับขั้นตอนใด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หน่วยงานใด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ระบบงานใด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แล้วประเมินระบบงานใด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แล้วประเมินภาพทั้งหมด</a:t>
            </a:r>
            <a:endParaRPr lang="en-US" altLang="en-US">
              <a:latin typeface="Browallia New" panose="020B0604020202020204" pitchFamily="34" charset="-34"/>
              <a:cs typeface="FreesiaUPC" panose="020B0604020202020204" pitchFamily="34" charset="-34"/>
            </a:endParaRPr>
          </a:p>
          <a:p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7.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ตรวจสอบระดับการนำมาตรฐานโรงพยาบาลมาสู่การปฏิบัติ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โดยใช้</a:t>
            </a:r>
            <a:r>
              <a:rPr lang="en-US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 scoring guideline </a:t>
            </a:r>
            <a:r>
              <a:rPr lang="th-TH" altLang="en-US">
                <a:latin typeface="Browallia New" panose="020B0604020202020204" pitchFamily="34" charset="-34"/>
                <a:cs typeface="FreesiaUPC" panose="020B0604020202020204" pitchFamily="34" charset="-34"/>
              </a:rPr>
              <a:t>เพื่อให้เห็นโอกาสการยกระดับกระบวนการพัฒนา</a:t>
            </a:r>
          </a:p>
        </p:txBody>
      </p:sp>
      <p:pic>
        <p:nvPicPr>
          <p:cNvPr id="23556" name="Picture 4">
            <a:hlinkClick r:id="" action="ppaction://media"/>
            <a:extLst>
              <a:ext uri="{FF2B5EF4-FFF2-40B4-BE49-F238E27FC236}">
                <a16:creationId xmlns:a16="http://schemas.microsoft.com/office/drawing/2014/main" id="{97A36F87-2429-47D3-B6D7-01621ED9354E}"/>
              </a:ext>
            </a:extLst>
          </p:cNvPr>
          <p:cNvPicPr>
            <a:picLocks noChangeAspect="1" noChangeArrowheads="1"/>
          </p:cNvPicPr>
          <p:nvPr>
            <a:wavAudioFile r:embed="rId1" name="~PP126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6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B6577787-0EC9-438F-9365-6D955628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D11C-C53B-4006-97FE-7494EDBC6608}" type="slidenum">
              <a:rPr lang="en-US" altLang="en-US"/>
              <a:pPr/>
              <a:t>17</a:t>
            </a:fld>
            <a:endParaRPr lang="th-TH" altLang="en-US"/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4BF476A9-FC91-4878-827B-6C6D78BEF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14800"/>
            <a:ext cx="1554163" cy="376238"/>
          </a:xfrm>
          <a:prstGeom prst="rect">
            <a:avLst/>
          </a:prstGeom>
          <a:solidFill>
            <a:srgbClr val="66FF33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th-TH" altLang="en-US" sz="2000" b="1">
                <a:latin typeface="Browallia New" panose="020B0604020202020204" pitchFamily="34" charset="-34"/>
                <a:cs typeface="FreesiaUPC" panose="020B0604020202020204" pitchFamily="34" charset="-34"/>
              </a:rPr>
              <a:t>ความรู้/นวตกรรม</a:t>
            </a:r>
            <a:endParaRPr lang="en-US" altLang="en-US" sz="2000" b="1"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D0735749-D32B-44AB-8302-32FD48662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082925"/>
            <a:ext cx="1714500" cy="650875"/>
          </a:xfrm>
          <a:prstGeom prst="rect">
            <a:avLst/>
          </a:prstGeom>
          <a:solidFill>
            <a:srgbClr val="66FF33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altLang="en-US" sz="2000" b="1">
                <a:latin typeface="Browallia New" panose="020B0604020202020204" pitchFamily="34" charset="-34"/>
                <a:cs typeface="FreesiaUPC" panose="020B0604020202020204" pitchFamily="34" charset="-34"/>
              </a:rPr>
              <a:t>จุดประกาย</a:t>
            </a:r>
          </a:p>
          <a:p>
            <a:pPr algn="ctr">
              <a:lnSpc>
                <a:spcPct val="90000"/>
              </a:lnSpc>
            </a:pPr>
            <a:r>
              <a:rPr lang="th-TH" altLang="en-US" sz="2000" b="1">
                <a:latin typeface="Browallia New" panose="020B0604020202020204" pitchFamily="34" charset="-34"/>
                <a:cs typeface="FreesiaUPC" panose="020B0604020202020204" pitchFamily="34" charset="-34"/>
              </a:rPr>
              <a:t>ความต้องการพัฒนา</a:t>
            </a:r>
            <a:endParaRPr lang="en-US" altLang="en-US" sz="2000" b="1"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20EC3945-78B0-4406-9FC0-74DD1820A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2362200"/>
            <a:ext cx="655637" cy="376238"/>
          </a:xfrm>
          <a:prstGeom prst="rect">
            <a:avLst/>
          </a:prstGeom>
          <a:solidFill>
            <a:srgbClr val="66FF33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th-TH" altLang="en-US" sz="2000" b="1">
                <a:latin typeface="Browallia New" panose="020B0604020202020204" pitchFamily="34" charset="-34"/>
                <a:cs typeface="FreesiaUPC" panose="020B0604020202020204" pitchFamily="34" charset="-34"/>
              </a:rPr>
              <a:t>บริบท</a:t>
            </a:r>
            <a:endParaRPr lang="en-US" altLang="en-US" sz="2000" b="1"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8685C901-D674-4690-97C8-9BE102631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875"/>
            <a:ext cx="9144000" cy="7016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000" b="1">
                <a:solidFill>
                  <a:schemeClr val="bg1"/>
                </a:solidFill>
                <a:cs typeface="FreesiaUPC" panose="020B0604020202020204" pitchFamily="34" charset="-34"/>
              </a:rPr>
              <a:t>การสร้างวัฒนธรรมการเรียนรู้ควบคู่กับการพัฒนาคุณภาพ</a:t>
            </a:r>
            <a:endParaRPr lang="en-US" altLang="en-US" sz="4000" b="1">
              <a:solidFill>
                <a:schemeClr val="bg1"/>
              </a:solidFill>
              <a:cs typeface="FreesiaUPC" panose="020B0604020202020204" pitchFamily="34" charset="-34"/>
            </a:endParaRPr>
          </a:p>
        </p:txBody>
      </p:sp>
      <p:sp>
        <p:nvSpPr>
          <p:cNvPr id="18439" name="Oval 7">
            <a:extLst>
              <a:ext uri="{FF2B5EF4-FFF2-40B4-BE49-F238E27FC236}">
                <a16:creationId xmlns:a16="http://schemas.microsoft.com/office/drawing/2014/main" id="{9F4C9EE5-8C63-4E09-B8BC-F92F7597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752600"/>
            <a:ext cx="2819400" cy="2514600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B577E9ED-4B6C-46A3-8999-C059DA128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850" y="1447800"/>
            <a:ext cx="1758950" cy="76041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เรียนรู้ระหว่างพัฒนา</a:t>
            </a:r>
          </a:p>
          <a:p>
            <a:pPr algn="ctr">
              <a:lnSpc>
                <a:spcPct val="80000"/>
              </a:lnSpc>
            </a:pPr>
            <a:r>
              <a:rPr lang="th-TH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en-US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Learn During</a:t>
            </a:r>
            <a:r>
              <a:rPr lang="th-TH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)</a:t>
            </a:r>
            <a:endParaRPr lang="en-US" altLang="en-US" sz="2000" b="1">
              <a:solidFill>
                <a:schemeClr val="accent2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en-US" altLang="en-US" sz="1400" b="1"/>
              <a:t>After Action Review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AD37AD3D-E5B8-4981-9348-4BAC16264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052763"/>
            <a:ext cx="1778000" cy="151923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เรียนรู้หลังการพัฒนา</a:t>
            </a:r>
          </a:p>
          <a:p>
            <a:pPr algn="ctr">
              <a:lnSpc>
                <a:spcPct val="80000"/>
              </a:lnSpc>
            </a:pPr>
            <a:r>
              <a:rPr lang="th-TH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en-US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Learn After</a:t>
            </a:r>
            <a:r>
              <a:rPr lang="th-TH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)</a:t>
            </a:r>
            <a:r>
              <a:rPr lang="en-US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altLang="en-US" sz="1400" b="1"/>
              <a:t>Evaluation</a:t>
            </a:r>
          </a:p>
          <a:p>
            <a:pPr algn="ctr">
              <a:lnSpc>
                <a:spcPct val="90000"/>
              </a:lnSpc>
            </a:pPr>
            <a:r>
              <a:rPr lang="en-US" altLang="en-US" sz="1400" b="1"/>
              <a:t>-Achievement</a:t>
            </a:r>
          </a:p>
          <a:p>
            <a:pPr algn="ctr">
              <a:lnSpc>
                <a:spcPct val="90000"/>
              </a:lnSpc>
            </a:pPr>
            <a:r>
              <a:rPr lang="en-US" altLang="en-US" sz="1400" b="1"/>
              <a:t>-Strength/weakness</a:t>
            </a:r>
          </a:p>
          <a:p>
            <a:pPr algn="ctr">
              <a:lnSpc>
                <a:spcPct val="90000"/>
              </a:lnSpc>
            </a:pPr>
            <a:r>
              <a:rPr lang="en-US" altLang="en-US" sz="1400" b="1"/>
              <a:t>-KPI Monitoring</a:t>
            </a:r>
          </a:p>
          <a:p>
            <a:pPr algn="ctr">
              <a:lnSpc>
                <a:spcPct val="90000"/>
              </a:lnSpc>
            </a:pPr>
            <a:r>
              <a:rPr lang="en-US" altLang="en-US" sz="1400" b="1"/>
              <a:t>-Evaluation research</a:t>
            </a:r>
            <a:endParaRPr lang="en-US" altLang="en-US" sz="2000" b="1">
              <a:solidFill>
                <a:schemeClr val="accent2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AD3A447D-AAD1-4228-90E5-37B65E1D0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743200"/>
            <a:ext cx="1792288" cy="96520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เรียนรู้ก่อนการพัฒนา</a:t>
            </a:r>
          </a:p>
          <a:p>
            <a:pPr algn="ctr">
              <a:lnSpc>
                <a:spcPct val="80000"/>
              </a:lnSpc>
            </a:pPr>
            <a:r>
              <a:rPr lang="th-TH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en-US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Learn Before</a:t>
            </a:r>
            <a:r>
              <a:rPr lang="th-TH" altLang="en-US" sz="2000" b="1">
                <a:solidFill>
                  <a:schemeClr val="accent2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)</a:t>
            </a:r>
            <a:endParaRPr lang="en-US" altLang="en-US" sz="2000" b="1">
              <a:solidFill>
                <a:schemeClr val="accent2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en-US" altLang="en-US" sz="1400" b="1"/>
              <a:t>Knowledge Sharing</a:t>
            </a:r>
          </a:p>
          <a:p>
            <a:pPr algn="ctr">
              <a:lnSpc>
                <a:spcPct val="90000"/>
              </a:lnSpc>
            </a:pPr>
            <a:r>
              <a:rPr lang="en-US" altLang="en-US" sz="1400" b="1"/>
              <a:t>Peer Assist</a:t>
            </a: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388FD1A1-8744-4288-9638-EA2BB9C06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200" y="3140075"/>
            <a:ext cx="863600" cy="4857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ตั้งเป้า</a:t>
            </a:r>
            <a:endParaRPr lang="en-US" altLang="en-US" b="1">
              <a:solidFill>
                <a:schemeClr val="bg1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8444" name="Text Box 12">
            <a:extLst>
              <a:ext uri="{FF2B5EF4-FFF2-40B4-BE49-F238E27FC236}">
                <a16:creationId xmlns:a16="http://schemas.microsoft.com/office/drawing/2014/main" id="{3E45DF85-9954-4165-95F9-4238974D1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9588" y="2293938"/>
            <a:ext cx="915987" cy="4857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ผลงาน</a:t>
            </a:r>
            <a:endParaRPr lang="en-US" altLang="en-US" b="1">
              <a:solidFill>
                <a:schemeClr val="bg1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8445" name="AutoShape 13">
            <a:extLst>
              <a:ext uri="{FF2B5EF4-FFF2-40B4-BE49-F238E27FC236}">
                <a16:creationId xmlns:a16="http://schemas.microsoft.com/office/drawing/2014/main" id="{0CDC1AFD-2D00-4641-94E8-3152A5F1E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286000"/>
            <a:ext cx="3048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AutoShape 14">
            <a:extLst>
              <a:ext uri="{FF2B5EF4-FFF2-40B4-BE49-F238E27FC236}">
                <a16:creationId xmlns:a16="http://schemas.microsoft.com/office/drawing/2014/main" id="{C3162EB2-6614-42E0-B822-33DFBF63C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124200"/>
            <a:ext cx="3048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AutoShape 15">
            <a:extLst>
              <a:ext uri="{FF2B5EF4-FFF2-40B4-BE49-F238E27FC236}">
                <a16:creationId xmlns:a16="http://schemas.microsoft.com/office/drawing/2014/main" id="{6A69B54B-0CEA-455A-A07F-8C4168D8B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124200"/>
            <a:ext cx="3048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Line 16">
            <a:extLst>
              <a:ext uri="{FF2B5EF4-FFF2-40B4-BE49-F238E27FC236}">
                <a16:creationId xmlns:a16="http://schemas.microsoft.com/office/drawing/2014/main" id="{1504CD95-0056-4016-847B-665AA7D886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81600" y="2057400"/>
            <a:ext cx="76200" cy="76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17">
            <a:extLst>
              <a:ext uri="{FF2B5EF4-FFF2-40B4-BE49-F238E27FC236}">
                <a16:creationId xmlns:a16="http://schemas.microsoft.com/office/drawing/2014/main" id="{86D54AB6-4240-41C5-996A-EAD1D159A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2895600"/>
            <a:ext cx="0" cy="152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18">
            <a:extLst>
              <a:ext uri="{FF2B5EF4-FFF2-40B4-BE49-F238E27FC236}">
                <a16:creationId xmlns:a16="http://schemas.microsoft.com/office/drawing/2014/main" id="{0E22F74D-E37B-4A31-8AC6-11B7DAE0A0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05400" y="3733800"/>
            <a:ext cx="76200" cy="152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AutoShape 19">
            <a:extLst>
              <a:ext uri="{FF2B5EF4-FFF2-40B4-BE49-F238E27FC236}">
                <a16:creationId xmlns:a16="http://schemas.microsoft.com/office/drawing/2014/main" id="{088F8BA1-0CDF-4ADC-99BB-6B0E5DDE2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2819400"/>
            <a:ext cx="4572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2" name="AutoShape 20">
            <a:extLst>
              <a:ext uri="{FF2B5EF4-FFF2-40B4-BE49-F238E27FC236}">
                <a16:creationId xmlns:a16="http://schemas.microsoft.com/office/drawing/2014/main" id="{9095884E-8E21-4919-B3A1-37E7888B5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524000"/>
            <a:ext cx="2895600" cy="1447800"/>
          </a:xfrm>
          <a:prstGeom prst="downArrow">
            <a:avLst>
              <a:gd name="adj1" fmla="val 85852"/>
              <a:gd name="adj2" fmla="val 1688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chemeClr val="bg1"/>
                </a:solidFill>
                <a:cs typeface="FreesiaUPC" panose="020B0604020202020204" pitchFamily="34" charset="-34"/>
              </a:rPr>
              <a:t>ความท้าทาย</a:t>
            </a:r>
          </a:p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chemeClr val="bg1"/>
                </a:solidFill>
                <a:cs typeface="FreesiaUPC" panose="020B0604020202020204" pitchFamily="34" charset="-34"/>
              </a:rPr>
              <a:t>ความคิดใหม่ๆ</a:t>
            </a:r>
          </a:p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chemeClr val="bg1"/>
                </a:solidFill>
                <a:cs typeface="FreesiaUPC" panose="020B0604020202020204" pitchFamily="34" charset="-34"/>
              </a:rPr>
              <a:t>การทบทวนในงานประจำ</a:t>
            </a:r>
          </a:p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chemeClr val="bg1"/>
                </a:solidFill>
                <a:cs typeface="FreesiaUPC" panose="020B0604020202020204" pitchFamily="34" charset="-34"/>
              </a:rPr>
              <a:t>อุบัติการณ์</a:t>
            </a:r>
          </a:p>
        </p:txBody>
      </p:sp>
      <p:sp>
        <p:nvSpPr>
          <p:cNvPr id="18453" name="AutoShape 21">
            <a:extLst>
              <a:ext uri="{FF2B5EF4-FFF2-40B4-BE49-F238E27FC236}">
                <a16:creationId xmlns:a16="http://schemas.microsoft.com/office/drawing/2014/main" id="{81F64347-9FF1-4990-BC3B-D765D839FC8A}"/>
              </a:ext>
            </a:extLst>
          </p:cNvPr>
          <p:cNvSpPr>
            <a:spLocks noChangeArrowheads="1"/>
          </p:cNvSpPr>
          <p:nvPr/>
        </p:nvSpPr>
        <p:spPr bwMode="auto">
          <a:xfrm rot="-4096595">
            <a:off x="3619500" y="3695700"/>
            <a:ext cx="762000" cy="228600"/>
          </a:xfrm>
          <a:prstGeom prst="curvedDownArrow">
            <a:avLst>
              <a:gd name="adj1" fmla="val 66667"/>
              <a:gd name="adj2" fmla="val 133333"/>
              <a:gd name="adj3" fmla="val 33333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Text Box 22">
            <a:extLst>
              <a:ext uri="{FF2B5EF4-FFF2-40B4-BE49-F238E27FC236}">
                <a16:creationId xmlns:a16="http://schemas.microsoft.com/office/drawing/2014/main" id="{0A82BCFA-359E-4A39-A526-55CC7F172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029200"/>
            <a:ext cx="1360488" cy="4857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คลังความรู้</a:t>
            </a:r>
            <a:endParaRPr lang="en-US" altLang="en-US" b="1">
              <a:solidFill>
                <a:schemeClr val="bg1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8455" name="AutoShape 23">
            <a:extLst>
              <a:ext uri="{FF2B5EF4-FFF2-40B4-BE49-F238E27FC236}">
                <a16:creationId xmlns:a16="http://schemas.microsoft.com/office/drawing/2014/main" id="{547D0267-0CAB-44AA-957A-04FBFFA61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4196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56" name="Picture 24">
            <a:hlinkClick r:id="" action="ppaction://media"/>
            <a:extLst>
              <a:ext uri="{FF2B5EF4-FFF2-40B4-BE49-F238E27FC236}">
                <a16:creationId xmlns:a16="http://schemas.microsoft.com/office/drawing/2014/main" id="{90E3B4E4-279F-4E1B-9A97-FB55BBD6BE66}"/>
              </a:ext>
            </a:extLst>
          </p:cNvPr>
          <p:cNvPicPr>
            <a:picLocks noChangeAspect="1" noChangeArrowheads="1"/>
          </p:cNvPicPr>
          <p:nvPr>
            <a:wavAudioFile r:embed="rId1" name="~PP221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9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5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30A3CF-DD27-49C2-B88C-4B7B0A297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75FA8-8AA0-4C26-A102-9E375FF3B9F3}" type="slidenum">
              <a:rPr lang="en-US" altLang="en-US"/>
              <a:pPr/>
              <a:t>18</a:t>
            </a:fld>
            <a:endParaRPr lang="th-TH" altLang="en-US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E401079-B8DB-4940-BA20-45BAB58B9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คบคนไม่ธรรมดา คุณก็จะยิ่งไม่ธรรมดา   หาคนพวกนี้ให้เจอแล้วยอมให้เขาลากคุณไปสู่อนาคตอันสดใส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ลูกค้าไร้สีสัน คุณก็ไร้สีสัน  ลูกค้าเฉียบ คุณก็เฉียบ  ลูกค้าที่เป็นผู้กำหนดอนาคตอาจจะมีเพียง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2-3% 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ของลูกค้าทั้งหมด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คู่แข่งไร้สีสัน คุณก็ไร้สีสัน  คู่แข่งเฉียบ คุณก็เฉียบ  ระวังคู่แข่งประหลาดๆ หรือคนที่ไม่เคยถูกจับตามองมาก่อน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คนแปลกแหวกแนว จงจ้างไว้มากๆ  ฟังเขา ไว้เนื้อเชื่อใจเขา ให้เขาร่วมเป็นหุ้นส่วน ให้เขาช่วยคุณสร้างความเปลี่ยนแปลง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กำเนิดของนวตกรรมคือ คนขี้รำคาญ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B1933F38-8793-4CED-9201-6180AC65B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23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คิดให้แปลกแหวกแนว (จาก </a:t>
            </a:r>
            <a:r>
              <a:rPr lang="en-US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Re-Imagine)</a:t>
            </a:r>
            <a:endParaRPr lang="th-TH" altLang="en-US" sz="4800" b="1">
              <a:solidFill>
                <a:schemeClr val="bg1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28678" name="Picture 6">
            <a:hlinkClick r:id="" action="ppaction://media"/>
            <a:extLst>
              <a:ext uri="{FF2B5EF4-FFF2-40B4-BE49-F238E27FC236}">
                <a16:creationId xmlns:a16="http://schemas.microsoft.com/office/drawing/2014/main" id="{44BD6603-B9A6-444D-BC29-BC4FA23D6C88}"/>
              </a:ext>
            </a:extLst>
          </p:cNvPr>
          <p:cNvPicPr>
            <a:picLocks noChangeAspect="1" noChangeArrowheads="1"/>
          </p:cNvPicPr>
          <p:nvPr>
            <a:wavAudioFile r:embed="rId2" name="~PP9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8"/>
                </p:tgtEl>
              </p:cMediaNode>
            </p:audio>
          </p:childTnLst>
        </p:cTn>
      </p:par>
    </p:tnLst>
    <p:bldLst>
      <p:bldP spid="2867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9A78E44-13DA-4152-87FF-CEB99CFB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7721-D11A-4296-B356-46268CFFE44E}" type="slidenum">
              <a:rPr lang="en-US" altLang="en-US"/>
              <a:pPr/>
              <a:t>19</a:t>
            </a:fld>
            <a:endParaRPr lang="th-TH" altLang="en-US"/>
          </a:p>
        </p:txBody>
      </p:sp>
      <p:pic>
        <p:nvPicPr>
          <p:cNvPr id="24578" name="Picture 2" descr="D:\Information\Creativity\Development_files\ToolsDev_files\dc_cycle2.gif">
            <a:extLst>
              <a:ext uri="{FF2B5EF4-FFF2-40B4-BE49-F238E27FC236}">
                <a16:creationId xmlns:a16="http://schemas.microsoft.com/office/drawing/2014/main" id="{F25E5812-867C-44F7-AE3D-D088BE6CD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6096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3944D0AE-87F2-4C81-8323-7BDEAA569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1905000"/>
            <a:ext cx="1516062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600" b="1">
                <a:cs typeface="DilleniaUPC" panose="02020603050405020304" pitchFamily="18" charset="-34"/>
              </a:rPr>
              <a:t>   สังเกต   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C21BE10D-1D84-45A1-9722-1CCB5D534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187450"/>
            <a:ext cx="1166813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600" b="1">
                <a:cs typeface="DilleniaUPC" panose="02020603050405020304" pitchFamily="18" charset="-34"/>
              </a:rPr>
              <a:t>วิเคราะห์</a:t>
            </a: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0FCE94DC-044B-4C0F-A65A-12DB0E5CD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981200"/>
            <a:ext cx="1979613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600" b="1">
                <a:cs typeface="DilleniaUPC" panose="02020603050405020304" pitchFamily="18" charset="-34"/>
              </a:rPr>
              <a:t>สร้างจินตนาการ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4A204C91-1F54-48DF-9B09-18978E9C5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4876800"/>
            <a:ext cx="1296987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600" b="1">
                <a:cs typeface="DilleniaUPC" panose="02020603050405020304" pitchFamily="18" charset="-34"/>
              </a:rPr>
              <a:t> ประเมิน </a:t>
            </a:r>
          </a:p>
        </p:txBody>
      </p:sp>
      <p:sp>
        <p:nvSpPr>
          <p:cNvPr id="24583" name="Text Box 7">
            <a:extLst>
              <a:ext uri="{FF2B5EF4-FFF2-40B4-BE49-F238E27FC236}">
                <a16:creationId xmlns:a16="http://schemas.microsoft.com/office/drawing/2014/main" id="{F8FE5C3A-D304-4792-BC28-59D78C450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159250"/>
            <a:ext cx="1776413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600" b="1">
                <a:cs typeface="DilleniaUPC" panose="02020603050405020304" pitchFamily="18" charset="-34"/>
              </a:rPr>
              <a:t>   ยกระดับ   </a:t>
            </a:r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id="{81348157-A7C7-46D2-A5A7-898E9C75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4038600"/>
            <a:ext cx="1911350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600" b="1">
                <a:cs typeface="DilleniaUPC" panose="02020603050405020304" pitchFamily="18" charset="-34"/>
              </a:rPr>
              <a:t>  ดำเนินการ   </a:t>
            </a: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C1F9DA0E-36DA-4DE7-B5AE-E81E11AC3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863" y="3092450"/>
            <a:ext cx="1633537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600" b="1">
                <a:cs typeface="DilleniaUPC" panose="02020603050405020304" pitchFamily="18" charset="-34"/>
              </a:rPr>
              <a:t>  อยู่กับมัน  </a:t>
            </a:r>
          </a:p>
        </p:txBody>
      </p:sp>
      <p:sp>
        <p:nvSpPr>
          <p:cNvPr id="24586" name="Text Box 10">
            <a:extLst>
              <a:ext uri="{FF2B5EF4-FFF2-40B4-BE49-F238E27FC236}">
                <a16:creationId xmlns:a16="http://schemas.microsoft.com/office/drawing/2014/main" id="{632D23A9-084F-4FFB-91F6-05B99A6B3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1393825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600" b="1">
                <a:cs typeface="DilleniaUPC" panose="02020603050405020304" pitchFamily="18" charset="-34"/>
              </a:rPr>
              <a:t> เก็บเกี่ยว </a:t>
            </a:r>
          </a:p>
        </p:txBody>
      </p:sp>
      <p:sp>
        <p:nvSpPr>
          <p:cNvPr id="24587" name="Text Box 11">
            <a:extLst>
              <a:ext uri="{FF2B5EF4-FFF2-40B4-BE49-F238E27FC236}">
                <a16:creationId xmlns:a16="http://schemas.microsoft.com/office/drawing/2014/main" id="{33A81148-3B8E-4900-BBF0-B531C8D70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chemeClr val="bg1"/>
                </a:solidFill>
              </a:rPr>
              <a:t>Paul Plsek: Directed Creativity Model</a:t>
            </a:r>
          </a:p>
        </p:txBody>
      </p:sp>
      <p:pic>
        <p:nvPicPr>
          <p:cNvPr id="24588" name="Picture 12">
            <a:hlinkClick r:id="" action="ppaction://media"/>
            <a:extLst>
              <a:ext uri="{FF2B5EF4-FFF2-40B4-BE49-F238E27FC236}">
                <a16:creationId xmlns:a16="http://schemas.microsoft.com/office/drawing/2014/main" id="{767BFC63-3EA5-4BB3-A6C0-49EC1910E699}"/>
              </a:ext>
            </a:extLst>
          </p:cNvPr>
          <p:cNvPicPr>
            <a:picLocks noChangeAspect="1" noChangeArrowheads="1"/>
          </p:cNvPicPr>
          <p:nvPr>
            <a:wavAudioFile r:embed="rId1" name="~PP297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4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121B7790-BCDF-4B39-BE7B-8DE682B8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8E29-6A8F-4512-89D6-2F6D5EEE6890}" type="slidenum">
              <a:rPr lang="en-US" altLang="en-US"/>
              <a:pPr/>
              <a:t>2</a:t>
            </a:fld>
            <a:endParaRPr lang="th-TH" altLang="en-US"/>
          </a:p>
        </p:txBody>
      </p:sp>
      <p:sp>
        <p:nvSpPr>
          <p:cNvPr id="22530" name="Oval 2050">
            <a:extLst>
              <a:ext uri="{FF2B5EF4-FFF2-40B4-BE49-F238E27FC236}">
                <a16:creationId xmlns:a16="http://schemas.microsoft.com/office/drawing/2014/main" id="{B3CA2B16-B31C-4847-BD72-25BBC14A1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295400"/>
            <a:ext cx="3429000" cy="838200"/>
          </a:xfrm>
          <a:prstGeom prst="ellipse">
            <a:avLst/>
          </a:prstGeom>
          <a:solidFill>
            <a:srgbClr val="99FF66"/>
          </a:solidFill>
          <a:ln w="57150">
            <a:solidFill>
              <a:srgbClr val="0066CC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h-TH" altLang="en-US" b="1">
                <a:solidFill>
                  <a:schemeClr val="tx2"/>
                </a:solidFill>
                <a:cs typeface="JasmineUPC" panose="02020603050405020304" pitchFamily="18" charset="-34"/>
              </a:rPr>
              <a:t>แนวคิดพื้นฐานของ </a:t>
            </a:r>
            <a:r>
              <a:rPr lang="en-US" altLang="en-US" b="1">
                <a:solidFill>
                  <a:schemeClr val="tx2"/>
                </a:solidFill>
                <a:cs typeface="JasmineUPC" panose="02020603050405020304" pitchFamily="18" charset="-34"/>
              </a:rPr>
              <a:t>TQM</a:t>
            </a:r>
            <a:endParaRPr lang="th-TH" altLang="en-US" sz="24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22531" name="Arc 2051">
            <a:extLst>
              <a:ext uri="{FF2B5EF4-FFF2-40B4-BE49-F238E27FC236}">
                <a16:creationId xmlns:a16="http://schemas.microsoft.com/office/drawing/2014/main" id="{68A185E5-E7DD-4E5F-9B38-673B562CA9BC}"/>
              </a:ext>
            </a:extLst>
          </p:cNvPr>
          <p:cNvSpPr>
            <a:spLocks/>
          </p:cNvSpPr>
          <p:nvPr/>
        </p:nvSpPr>
        <p:spPr bwMode="auto">
          <a:xfrm>
            <a:off x="5151438" y="2136775"/>
            <a:ext cx="2019300" cy="2060575"/>
          </a:xfrm>
          <a:custGeom>
            <a:avLst/>
            <a:gdLst>
              <a:gd name="G0" fmla="+- 3279 0 0"/>
              <a:gd name="G1" fmla="+- 21600 0 0"/>
              <a:gd name="G2" fmla="+- 21600 0 0"/>
              <a:gd name="T0" fmla="*/ 0 w 24879"/>
              <a:gd name="T1" fmla="*/ 250 h 25400"/>
              <a:gd name="T2" fmla="*/ 24542 w 24879"/>
              <a:gd name="T3" fmla="*/ 25400 h 25400"/>
              <a:gd name="T4" fmla="*/ 3279 w 24879"/>
              <a:gd name="T5" fmla="*/ 21600 h 25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879" h="25400" fill="none" extrusionOk="0">
                <a:moveTo>
                  <a:pt x="0" y="250"/>
                </a:moveTo>
                <a:cubicBezTo>
                  <a:pt x="1085" y="83"/>
                  <a:pt x="2181" y="0"/>
                  <a:pt x="3279" y="0"/>
                </a:cubicBezTo>
                <a:cubicBezTo>
                  <a:pt x="15208" y="0"/>
                  <a:pt x="24879" y="9670"/>
                  <a:pt x="24879" y="21600"/>
                </a:cubicBezTo>
                <a:cubicBezTo>
                  <a:pt x="24879" y="22874"/>
                  <a:pt x="24766" y="24145"/>
                  <a:pt x="24542" y="25400"/>
                </a:cubicBezTo>
              </a:path>
              <a:path w="24879" h="25400" stroke="0" extrusionOk="0">
                <a:moveTo>
                  <a:pt x="0" y="250"/>
                </a:moveTo>
                <a:cubicBezTo>
                  <a:pt x="1085" y="83"/>
                  <a:pt x="2181" y="0"/>
                  <a:pt x="3279" y="0"/>
                </a:cubicBezTo>
                <a:cubicBezTo>
                  <a:pt x="15208" y="0"/>
                  <a:pt x="24879" y="9670"/>
                  <a:pt x="24879" y="21600"/>
                </a:cubicBezTo>
                <a:cubicBezTo>
                  <a:pt x="24879" y="22874"/>
                  <a:pt x="24766" y="24145"/>
                  <a:pt x="24542" y="25400"/>
                </a:cubicBezTo>
                <a:lnTo>
                  <a:pt x="3279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Arc 2052">
            <a:extLst>
              <a:ext uri="{FF2B5EF4-FFF2-40B4-BE49-F238E27FC236}">
                <a16:creationId xmlns:a16="http://schemas.microsoft.com/office/drawing/2014/main" id="{DB395219-11CC-499F-A2BB-AE40A8684536}"/>
              </a:ext>
            </a:extLst>
          </p:cNvPr>
          <p:cNvSpPr>
            <a:spLocks/>
          </p:cNvSpPr>
          <p:nvPr/>
        </p:nvSpPr>
        <p:spPr bwMode="auto">
          <a:xfrm flipH="1">
            <a:off x="1828800" y="2133600"/>
            <a:ext cx="2203450" cy="2098675"/>
          </a:xfrm>
          <a:custGeom>
            <a:avLst/>
            <a:gdLst>
              <a:gd name="G0" fmla="+- 3860 0 0"/>
              <a:gd name="G1" fmla="+- 21600 0 0"/>
              <a:gd name="G2" fmla="+- 21600 0 0"/>
              <a:gd name="T0" fmla="*/ 0 w 25460"/>
              <a:gd name="T1" fmla="*/ 348 h 26829"/>
              <a:gd name="T2" fmla="*/ 24818 w 25460"/>
              <a:gd name="T3" fmla="*/ 26829 h 26829"/>
              <a:gd name="T4" fmla="*/ 3860 w 25460"/>
              <a:gd name="T5" fmla="*/ 21600 h 26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460" h="26829" fill="none" extrusionOk="0">
                <a:moveTo>
                  <a:pt x="-1" y="347"/>
                </a:moveTo>
                <a:cubicBezTo>
                  <a:pt x="1273" y="116"/>
                  <a:pt x="2565" y="0"/>
                  <a:pt x="3860" y="0"/>
                </a:cubicBezTo>
                <a:cubicBezTo>
                  <a:pt x="15789" y="0"/>
                  <a:pt x="25460" y="9670"/>
                  <a:pt x="25460" y="21600"/>
                </a:cubicBezTo>
                <a:cubicBezTo>
                  <a:pt x="25460" y="23362"/>
                  <a:pt x="25244" y="25118"/>
                  <a:pt x="24817" y="26828"/>
                </a:cubicBezTo>
              </a:path>
              <a:path w="25460" h="26829" stroke="0" extrusionOk="0">
                <a:moveTo>
                  <a:pt x="-1" y="347"/>
                </a:moveTo>
                <a:cubicBezTo>
                  <a:pt x="1273" y="116"/>
                  <a:pt x="2565" y="0"/>
                  <a:pt x="3860" y="0"/>
                </a:cubicBezTo>
                <a:cubicBezTo>
                  <a:pt x="15789" y="0"/>
                  <a:pt x="25460" y="9670"/>
                  <a:pt x="25460" y="21600"/>
                </a:cubicBezTo>
                <a:cubicBezTo>
                  <a:pt x="25460" y="23362"/>
                  <a:pt x="25244" y="25118"/>
                  <a:pt x="24817" y="26828"/>
                </a:cubicBezTo>
                <a:lnTo>
                  <a:pt x="386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2053">
            <a:extLst>
              <a:ext uri="{FF2B5EF4-FFF2-40B4-BE49-F238E27FC236}">
                <a16:creationId xmlns:a16="http://schemas.microsoft.com/office/drawing/2014/main" id="{E91D951D-7ED2-489D-B85A-E1D5E3CC6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286250"/>
            <a:ext cx="2897188" cy="1495425"/>
          </a:xfrm>
          <a:prstGeom prst="rect">
            <a:avLst/>
          </a:prstGeom>
          <a:solidFill>
            <a:srgbClr val="FFFF99"/>
          </a:solidFill>
          <a:ln w="38100">
            <a:solidFill>
              <a:srgbClr val="0066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b="1">
                <a:solidFill>
                  <a:schemeClr val="tx2"/>
                </a:solidFill>
                <a:cs typeface="JasmineUPC" panose="02020603050405020304" pitchFamily="18" charset="-34"/>
              </a:rPr>
              <a:t>ยุทธศาสตร์</a:t>
            </a:r>
          </a:p>
          <a:p>
            <a:pPr algn="ctr">
              <a:lnSpc>
                <a:spcPct val="80000"/>
              </a:lnSpc>
            </a:pPr>
            <a:r>
              <a:rPr lang="th-TH" altLang="en-US" b="1">
                <a:solidFill>
                  <a:schemeClr val="tx2"/>
                </a:solidFill>
                <a:cs typeface="JasmineUPC" panose="02020603050405020304" pitchFamily="18" charset="-34"/>
              </a:rPr>
              <a:t>สิ่งแวดล้อม</a:t>
            </a:r>
          </a:p>
          <a:p>
            <a:pPr algn="ctr">
              <a:lnSpc>
                <a:spcPct val="80000"/>
              </a:lnSpc>
            </a:pPr>
            <a:r>
              <a:rPr lang="th-TH" altLang="en-US" b="1">
                <a:solidFill>
                  <a:schemeClr val="tx2"/>
                </a:solidFill>
                <a:cs typeface="JasmineUPC" panose="02020603050405020304" pitchFamily="18" charset="-34"/>
              </a:rPr>
              <a:t>กระบวนการนำไปปฏิบัติ</a:t>
            </a:r>
          </a:p>
          <a:p>
            <a:pPr algn="ctr">
              <a:lnSpc>
                <a:spcPct val="80000"/>
              </a:lnSpc>
            </a:pPr>
            <a:r>
              <a:rPr lang="th-TH" altLang="en-US" b="1">
                <a:solidFill>
                  <a:schemeClr val="tx2"/>
                </a:solidFill>
                <a:cs typeface="JasmineUPC" panose="02020603050405020304" pitchFamily="18" charset="-34"/>
              </a:rPr>
              <a:t>การสนับสนุน</a:t>
            </a:r>
            <a:endParaRPr lang="th-TH" altLang="en-US" sz="24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22534" name="Text Box 2054">
            <a:extLst>
              <a:ext uri="{FF2B5EF4-FFF2-40B4-BE49-F238E27FC236}">
                <a16:creationId xmlns:a16="http://schemas.microsoft.com/office/drawing/2014/main" id="{2E76E3B2-FF87-4655-86EF-BD818CE1C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288" y="4295775"/>
            <a:ext cx="2603500" cy="1495425"/>
          </a:xfrm>
          <a:prstGeom prst="rect">
            <a:avLst/>
          </a:prstGeom>
          <a:solidFill>
            <a:srgbClr val="FFFF99"/>
          </a:solidFill>
          <a:ln w="38100">
            <a:solidFill>
              <a:srgbClr val="0066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b="1">
                <a:solidFill>
                  <a:schemeClr val="tx2"/>
                </a:solidFill>
                <a:cs typeface="JasmineUPC" panose="02020603050405020304" pitchFamily="18" charset="-34"/>
              </a:rPr>
              <a:t>วิเคราะห์กระบวนการ</a:t>
            </a:r>
          </a:p>
          <a:p>
            <a:pPr algn="ctr">
              <a:lnSpc>
                <a:spcPct val="80000"/>
              </a:lnSpc>
            </a:pPr>
            <a:r>
              <a:rPr lang="th-TH" altLang="en-US" b="1">
                <a:solidFill>
                  <a:schemeClr val="tx2"/>
                </a:solidFill>
                <a:cs typeface="JasmineUPC" panose="02020603050405020304" pitchFamily="18" charset="-34"/>
              </a:rPr>
              <a:t>แก้ปัญหา</a:t>
            </a:r>
          </a:p>
          <a:p>
            <a:pPr algn="ctr">
              <a:lnSpc>
                <a:spcPct val="80000"/>
              </a:lnSpc>
            </a:pPr>
            <a:r>
              <a:rPr lang="th-TH" altLang="en-US" b="1">
                <a:solidFill>
                  <a:schemeClr val="tx2"/>
                </a:solidFill>
                <a:cs typeface="JasmineUPC" panose="02020603050405020304" pitchFamily="18" charset="-34"/>
              </a:rPr>
              <a:t>วางระบบป้องกัน</a:t>
            </a:r>
          </a:p>
          <a:p>
            <a:pPr algn="ctr">
              <a:lnSpc>
                <a:spcPct val="80000"/>
              </a:lnSpc>
            </a:pPr>
            <a:r>
              <a:rPr lang="th-TH" altLang="en-US" b="1">
                <a:solidFill>
                  <a:schemeClr val="tx2"/>
                </a:solidFill>
                <a:cs typeface="JasmineUPC" panose="02020603050405020304" pitchFamily="18" charset="-34"/>
              </a:rPr>
              <a:t>วิธีการทางสถิติ</a:t>
            </a:r>
            <a:endParaRPr lang="th-TH" altLang="en-US" sz="24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22535" name="Text Box 2055">
            <a:extLst>
              <a:ext uri="{FF2B5EF4-FFF2-40B4-BE49-F238E27FC236}">
                <a16:creationId xmlns:a16="http://schemas.microsoft.com/office/drawing/2014/main" id="{1618397A-F680-4997-88E0-7675A5A67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3022600"/>
            <a:ext cx="2117725" cy="863600"/>
          </a:xfrm>
          <a:prstGeom prst="rect">
            <a:avLst/>
          </a:prstGeom>
          <a:solidFill>
            <a:srgbClr val="FFCCCC"/>
          </a:solidFill>
          <a:ln w="38100">
            <a:solidFill>
              <a:srgbClr val="0066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000" b="1">
                <a:solidFill>
                  <a:schemeClr val="tx2"/>
                </a:solidFill>
                <a:cs typeface="JasmineUPC" panose="02020603050405020304" pitchFamily="18" charset="-34"/>
              </a:rPr>
              <a:t>เครื่องมือและเทคนิค</a:t>
            </a:r>
          </a:p>
          <a:p>
            <a:pPr algn="ctr">
              <a:lnSpc>
                <a:spcPct val="80000"/>
              </a:lnSpc>
            </a:pPr>
            <a:r>
              <a:rPr lang="th-TH" altLang="en-US" sz="2000" b="1">
                <a:solidFill>
                  <a:schemeClr val="tx2"/>
                </a:solidFill>
                <a:cs typeface="JasmineUPC" panose="02020603050405020304" pitchFamily="18" charset="-34"/>
              </a:rPr>
              <a:t>ในการปรับปรุงคุณภาพ</a:t>
            </a:r>
          </a:p>
          <a:p>
            <a:pPr algn="ctr">
              <a:lnSpc>
                <a:spcPct val="80000"/>
              </a:lnSpc>
            </a:pPr>
            <a:r>
              <a:rPr lang="th-TH" altLang="en-US" sz="2000" b="1">
                <a:solidFill>
                  <a:schemeClr val="tx2"/>
                </a:solidFill>
                <a:cs typeface="JasmineUPC" panose="02020603050405020304" pitchFamily="18" charset="-34"/>
              </a:rPr>
              <a:t>โดยผู้ปฏิบัติงาน</a:t>
            </a:r>
            <a:endParaRPr lang="th-TH" altLang="en-US" sz="18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22536" name="Text Box 2056">
            <a:extLst>
              <a:ext uri="{FF2B5EF4-FFF2-40B4-BE49-F238E27FC236}">
                <a16:creationId xmlns:a16="http://schemas.microsoft.com/office/drawing/2014/main" id="{C4EAC7B4-7A72-4C14-BF55-4104E99C6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3022600"/>
            <a:ext cx="1989138" cy="863600"/>
          </a:xfrm>
          <a:prstGeom prst="rect">
            <a:avLst/>
          </a:prstGeom>
          <a:solidFill>
            <a:srgbClr val="FFCCCC"/>
          </a:solidFill>
          <a:ln w="38100">
            <a:solidFill>
              <a:srgbClr val="0066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000" b="1">
                <a:solidFill>
                  <a:schemeClr val="tx2"/>
                </a:solidFill>
                <a:cs typeface="JasmineUPC" panose="02020603050405020304" pitchFamily="18" charset="-34"/>
              </a:rPr>
              <a:t>เครื่องมือและเทคนิค</a:t>
            </a:r>
          </a:p>
          <a:p>
            <a:pPr algn="ctr">
              <a:lnSpc>
                <a:spcPct val="80000"/>
              </a:lnSpc>
            </a:pPr>
            <a:r>
              <a:rPr lang="th-TH" altLang="en-US" sz="2000" b="1">
                <a:solidFill>
                  <a:schemeClr val="tx2"/>
                </a:solidFill>
                <a:cs typeface="JasmineUPC" panose="02020603050405020304" pitchFamily="18" charset="-34"/>
              </a:rPr>
              <a:t>ในการบริหารคุณภาพ</a:t>
            </a:r>
          </a:p>
          <a:p>
            <a:pPr algn="ctr">
              <a:lnSpc>
                <a:spcPct val="80000"/>
              </a:lnSpc>
            </a:pPr>
            <a:r>
              <a:rPr lang="th-TH" altLang="en-US" sz="2000" b="1">
                <a:solidFill>
                  <a:schemeClr val="tx2"/>
                </a:solidFill>
                <a:cs typeface="JasmineUPC" panose="02020603050405020304" pitchFamily="18" charset="-34"/>
              </a:rPr>
              <a:t>และพัฒนาองค์กร</a:t>
            </a:r>
            <a:endParaRPr lang="th-TH" altLang="en-US" sz="18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22537" name="Text Box 2057">
            <a:extLst>
              <a:ext uri="{FF2B5EF4-FFF2-40B4-BE49-F238E27FC236}">
                <a16:creationId xmlns:a16="http://schemas.microsoft.com/office/drawing/2014/main" id="{24DDA5A3-A1EE-4702-97C8-B560E5873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1858963"/>
            <a:ext cx="1158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b="1">
                <a:solidFill>
                  <a:schemeClr val="accent2"/>
                </a:solidFill>
                <a:cs typeface="JasmineUPC" panose="02020603050405020304" pitchFamily="18" charset="-34"/>
              </a:rPr>
              <a:t>ผู้บริหาร</a:t>
            </a:r>
            <a:endParaRPr lang="th-TH" altLang="en-US">
              <a:solidFill>
                <a:schemeClr val="accent2"/>
              </a:solidFill>
              <a:cs typeface="JasmineUPC" panose="02020603050405020304" pitchFamily="18" charset="-34"/>
            </a:endParaRPr>
          </a:p>
        </p:txBody>
      </p:sp>
      <p:sp>
        <p:nvSpPr>
          <p:cNvPr id="22538" name="Text Box 2058">
            <a:extLst>
              <a:ext uri="{FF2B5EF4-FFF2-40B4-BE49-F238E27FC236}">
                <a16:creationId xmlns:a16="http://schemas.microsoft.com/office/drawing/2014/main" id="{B3E85255-C5C9-4870-9872-A3CB9AE9F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1858963"/>
            <a:ext cx="1535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b="1">
                <a:solidFill>
                  <a:schemeClr val="accent2"/>
                </a:solidFill>
                <a:cs typeface="JasmineUPC" panose="02020603050405020304" pitchFamily="18" charset="-34"/>
              </a:rPr>
              <a:t>ผู้ปฏิบัติงาน</a:t>
            </a:r>
            <a:endParaRPr lang="th-TH" altLang="en-US">
              <a:solidFill>
                <a:schemeClr val="accent2"/>
              </a:solidFill>
              <a:cs typeface="JasmineUPC" panose="02020603050405020304" pitchFamily="18" charset="-34"/>
            </a:endParaRPr>
          </a:p>
        </p:txBody>
      </p:sp>
      <p:sp>
        <p:nvSpPr>
          <p:cNvPr id="22539" name="AutoShape 2059">
            <a:extLst>
              <a:ext uri="{FF2B5EF4-FFF2-40B4-BE49-F238E27FC236}">
                <a16:creationId xmlns:a16="http://schemas.microsoft.com/office/drawing/2014/main" id="{79296EC3-DCCE-4A73-96AA-2F5715B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191000"/>
            <a:ext cx="2209800" cy="762000"/>
          </a:xfrm>
          <a:prstGeom prst="rightArrow">
            <a:avLst>
              <a:gd name="adj1" fmla="val 50000"/>
              <a:gd name="adj2" fmla="val 72500"/>
            </a:avLst>
          </a:prstGeom>
          <a:solidFill>
            <a:srgbClr val="66FFFF"/>
          </a:soli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chemeClr val="tx2"/>
                </a:solidFill>
                <a:cs typeface="JasmineUPC" panose="02020603050405020304" pitchFamily="18" charset="-34"/>
              </a:rPr>
              <a:t>Leadership</a:t>
            </a:r>
            <a:endParaRPr lang="en-US" altLang="en-US" sz="24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22540" name="AutoShape 2060">
            <a:extLst>
              <a:ext uri="{FF2B5EF4-FFF2-40B4-BE49-F238E27FC236}">
                <a16:creationId xmlns:a16="http://schemas.microsoft.com/office/drawing/2014/main" id="{ADEE7B3A-2785-418B-9D91-C5AD29B32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181600"/>
            <a:ext cx="2133600" cy="685800"/>
          </a:xfrm>
          <a:prstGeom prst="leftArrow">
            <a:avLst>
              <a:gd name="adj1" fmla="val 50000"/>
              <a:gd name="adj2" fmla="val 77778"/>
            </a:avLst>
          </a:prstGeom>
          <a:solidFill>
            <a:srgbClr val="66FFFF"/>
          </a:soli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chemeClr val="tx2"/>
                </a:solidFill>
                <a:cs typeface="JasmineUPC" panose="02020603050405020304" pitchFamily="18" charset="-34"/>
              </a:rPr>
              <a:t>Capability</a:t>
            </a:r>
            <a:endParaRPr lang="en-US" altLang="en-US" sz="24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22541" name="Text Box 2061">
            <a:extLst>
              <a:ext uri="{FF2B5EF4-FFF2-40B4-BE49-F238E27FC236}">
                <a16:creationId xmlns:a16="http://schemas.microsoft.com/office/drawing/2014/main" id="{F67BC5BA-B459-4C0A-8D73-D3903EC39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63" y="3962400"/>
            <a:ext cx="1506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ชี้นำ </a:t>
            </a:r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(what)</a:t>
            </a:r>
            <a:endParaRPr lang="th-TH" altLang="en-US" sz="24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22542" name="Text Box 2062">
            <a:extLst>
              <a:ext uri="{FF2B5EF4-FFF2-40B4-BE49-F238E27FC236}">
                <a16:creationId xmlns:a16="http://schemas.microsoft.com/office/drawing/2014/main" id="{643D8923-B011-4225-854A-8C27B2633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953000"/>
            <a:ext cx="199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ตอบสนอง</a:t>
            </a:r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 (how)</a:t>
            </a:r>
            <a:endParaRPr lang="th-TH" altLang="en-US" sz="24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22543" name="Text Box 2063">
            <a:extLst>
              <a:ext uri="{FF2B5EF4-FFF2-40B4-BE49-F238E27FC236}">
                <a16:creationId xmlns:a16="http://schemas.microsoft.com/office/drawing/2014/main" id="{E4375734-9A75-47A6-BA29-B83890A0B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cs typeface="FreesiaUPC" panose="020B0604020202020204" pitchFamily="34" charset="-34"/>
              </a:rPr>
              <a:t>TQM: </a:t>
            </a:r>
            <a:r>
              <a:rPr lang="th-TH" altLang="en-US" sz="4000" b="1">
                <a:solidFill>
                  <a:schemeClr val="bg1"/>
                </a:solidFill>
                <a:cs typeface="FreesiaUPC" panose="020B0604020202020204" pitchFamily="34" charset="-34"/>
              </a:rPr>
              <a:t>ความรับผิดชอบร่วมกัน</a:t>
            </a:r>
          </a:p>
        </p:txBody>
      </p:sp>
      <p:pic>
        <p:nvPicPr>
          <p:cNvPr id="22544" name="Picture 2064">
            <a:hlinkClick r:id="" action="ppaction://media"/>
            <a:extLst>
              <a:ext uri="{FF2B5EF4-FFF2-40B4-BE49-F238E27FC236}">
                <a16:creationId xmlns:a16="http://schemas.microsoft.com/office/drawing/2014/main" id="{17DE862C-91BA-41D3-8B5D-7FF865A97687}"/>
              </a:ext>
            </a:extLst>
          </p:cNvPr>
          <p:cNvPicPr>
            <a:picLocks noChangeAspect="1" noChangeArrowheads="1"/>
          </p:cNvPicPr>
          <p:nvPr>
            <a:wavAudioFile r:embed="rId1" name="~PP283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5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B6BFDD-3202-4A4B-A550-011A06EEA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F82A1-8BD7-46B9-AFB6-46C1391C9FF3}" type="slidenum">
              <a:rPr lang="en-US" altLang="en-US"/>
              <a:pPr/>
              <a:t>20</a:t>
            </a:fld>
            <a:endParaRPr lang="th-TH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C283C6D2-4AEA-4707-83D3-9CA9583659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2"/>
          </a:solidFill>
        </p:spPr>
        <p:txBody>
          <a:bodyPr/>
          <a:lstStyle/>
          <a:p>
            <a:r>
              <a:rPr lang="th-TH" altLang="en-US" b="1">
                <a:solidFill>
                  <a:schemeClr val="bg1"/>
                </a:solidFill>
                <a:cs typeface="FreesiaUPC" panose="020B0604020202020204" pitchFamily="34" charset="-34"/>
              </a:rPr>
              <a:t>การนำความคิดสร้างสรรค์ไปสู่การปฏิบัติ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D5A6C37-308D-4EFD-B9D4-F7BB9C70D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  <a:solidFill>
            <a:srgbClr val="FFFF00"/>
          </a:solidFill>
        </p:spPr>
        <p:txBody>
          <a:bodyPr/>
          <a:lstStyle/>
          <a:p>
            <a:r>
              <a:rPr lang="th-TH" altLang="en-US" sz="4000" b="1">
                <a:cs typeface="FreesiaUPC" panose="020B0604020202020204" pitchFamily="34" charset="-34"/>
              </a:rPr>
              <a:t>ผู้นำองค์กรมีหน้าที่ในการ</a:t>
            </a:r>
          </a:p>
          <a:p>
            <a:pPr lvl="1"/>
            <a:r>
              <a:rPr lang="th-TH" altLang="en-US" sz="3600" b="1">
                <a:cs typeface="FreesiaUPC" panose="020B0604020202020204" pitchFamily="34" charset="-34"/>
              </a:rPr>
              <a:t>คัดเลือกความคิดสร้างสรรค์ที่จะนำไปใช้โดยใช้เกณฑ์ที่เหมาะสม</a:t>
            </a:r>
          </a:p>
          <a:p>
            <a:pPr lvl="1"/>
            <a:r>
              <a:rPr lang="th-TH" altLang="en-US" sz="3600" b="1">
                <a:cs typeface="FreesiaUPC" panose="020B0604020202020204" pitchFamily="34" charset="-34"/>
              </a:rPr>
              <a:t>จัดสรรทรัพยากร</a:t>
            </a:r>
          </a:p>
          <a:p>
            <a:pPr lvl="1"/>
            <a:r>
              <a:rPr lang="th-TH" altLang="en-US" sz="3600" b="1">
                <a:cs typeface="FreesiaUPC" panose="020B0604020202020204" pitchFamily="34" charset="-34"/>
              </a:rPr>
              <a:t>เชิญชวนและ </a:t>
            </a:r>
            <a:r>
              <a:rPr lang="en-US" altLang="en-US" sz="3200" b="1">
                <a:cs typeface="FreesiaUPC" panose="020B0604020202020204" pitchFamily="34" charset="-34"/>
              </a:rPr>
              <a:t>empower</a:t>
            </a:r>
            <a:r>
              <a:rPr lang="en-US" altLang="en-US" sz="3600" b="1">
                <a:cs typeface="FreesiaUPC" panose="020B0604020202020204" pitchFamily="34" charset="-34"/>
              </a:rPr>
              <a:t> </a:t>
            </a:r>
            <a:r>
              <a:rPr lang="th-TH" altLang="en-US" sz="3600" b="1">
                <a:cs typeface="FreesiaUPC" panose="020B0604020202020204" pitchFamily="34" charset="-34"/>
              </a:rPr>
              <a:t>ผู้เกี่ยวข้อง</a:t>
            </a:r>
          </a:p>
          <a:p>
            <a:pPr lvl="1"/>
            <a:r>
              <a:rPr lang="th-TH" altLang="en-US" sz="3600" b="1">
                <a:cs typeface="FreesiaUPC" panose="020B0604020202020204" pitchFamily="34" charset="-34"/>
              </a:rPr>
              <a:t>สื่อสารให้เห็นการสนับสนุนของผู้นำ</a:t>
            </a:r>
          </a:p>
        </p:txBody>
      </p:sp>
      <p:pic>
        <p:nvPicPr>
          <p:cNvPr id="25604" name="Picture 4">
            <a:hlinkClick r:id="" action="ppaction://media"/>
            <a:extLst>
              <a:ext uri="{FF2B5EF4-FFF2-40B4-BE49-F238E27FC236}">
                <a16:creationId xmlns:a16="http://schemas.microsoft.com/office/drawing/2014/main" id="{25235C55-A0F7-4790-8A0F-954EFF69C604}"/>
              </a:ext>
            </a:extLst>
          </p:cNvPr>
          <p:cNvPicPr>
            <a:picLocks noChangeAspect="1" noChangeArrowheads="1"/>
          </p:cNvPicPr>
          <p:nvPr>
            <a:wavAudioFile r:embed="rId1" name="~PP399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A3C90E-3D2D-4DE4-BB01-C252E950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44CA-0790-4376-AB4B-EFAF757D5556}" type="slidenum">
              <a:rPr lang="en-US" altLang="en-US"/>
              <a:pPr/>
              <a:t>21</a:t>
            </a:fld>
            <a:endParaRPr lang="th-TH" altLang="en-U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176273B-EBFB-4676-9512-2111D4F382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9530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การออกแบบเป็นเรื่องของจิตวิญญาณ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นักออกแบบคือคนที่คิดด้วยหัวใจ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บริการใหม่ทุกชิ้นที่นำเสนอจะต้อง</a:t>
            </a:r>
          </a:p>
          <a:p>
            <a:pPr lvl="1"/>
            <a:r>
              <a:rPr lang="th-TH" altLang="en-US" sz="32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มีคุณภาพดีที่สุด</a:t>
            </a:r>
          </a:p>
          <a:p>
            <a:pPr lvl="1"/>
            <a:r>
              <a:rPr lang="th-TH" altLang="en-US" sz="32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มีคุณค่าสูง</a:t>
            </a:r>
          </a:p>
          <a:p>
            <a:pPr lvl="1"/>
            <a:r>
              <a:rPr lang="th-TH" altLang="en-US" sz="32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เป็นนวตกรรมใหม่</a:t>
            </a:r>
          </a:p>
          <a:p>
            <a:pPr lvl="1"/>
            <a:r>
              <a:rPr lang="th-TH" altLang="en-US" sz="32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ท้าทายต่อทางเลือกที่มีอยู่เดิม </a:t>
            </a:r>
          </a:p>
          <a:p>
            <a:pPr lvl="1"/>
            <a:r>
              <a:rPr lang="th-TH" altLang="en-US" sz="32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ทำให้เกิดความรู้สึกสนุก หรือท้าทายหน่อยๆ</a:t>
            </a: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0E4D7A98-C607-4488-B538-52CAFD6C0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23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การออกแบบคือจิตวิญญาณของกิจการยุคใหม่</a:t>
            </a:r>
          </a:p>
        </p:txBody>
      </p:sp>
      <p:pic>
        <p:nvPicPr>
          <p:cNvPr id="29702" name="Picture 6">
            <a:hlinkClick r:id="" action="ppaction://media"/>
            <a:extLst>
              <a:ext uri="{FF2B5EF4-FFF2-40B4-BE49-F238E27FC236}">
                <a16:creationId xmlns:a16="http://schemas.microsoft.com/office/drawing/2014/main" id="{BB896E2E-1668-47EE-BA30-F6038F51C5C3}"/>
              </a:ext>
            </a:extLst>
          </p:cNvPr>
          <p:cNvPicPr>
            <a:picLocks noChangeAspect="1" noChangeArrowheads="1"/>
          </p:cNvPicPr>
          <p:nvPr>
            <a:wavAudioFile r:embed="rId2" name="~PP108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2"/>
                </p:tgtEl>
              </p:cMediaNode>
            </p:audio>
          </p:childTnLst>
        </p:cTn>
      </p:par>
    </p:tnLst>
    <p:bldLst>
      <p:bldP spid="2969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F15FE7-C1B2-44BF-A328-7FF243F0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BBEA-04E4-4957-B3EE-8BF582A734B1}" type="slidenum">
              <a:rPr lang="en-US" altLang="en-US"/>
              <a:pPr/>
              <a:t>22</a:t>
            </a:fld>
            <a:endParaRPr lang="th-TH" alt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65D5CE2-B633-454D-9148-0EFE0BA447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181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ระบบเป็นเรื่องสำคัญ ระบบเติบโตได้ด้วยตัวเอง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ระบบไม่ว่าจะเจตนาดีเพียงใด ก็ยังเป็นอุปสรรคต่อนวตกรรมและความก้าวหน้า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ระบบนั้นสำคัญเกินกว่าจะทิ้งไว้ในความดูแลของ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“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ผู้ดูแลระบบ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”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 แต่ฝ่ายเดียว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ระบบจะต้องอยู่ในความสนใจของผู้บริหารสูงสุด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ระบบเอื้อให้เกิดการเปลี่ยนแปลงได้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ระบบเอื้อให้เกิดนวตกรรมได้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ระบบทำให้ชัดเจนได้ ทำให้ง่ายได้ ทำให้สง่างามได้ ทำให้สวยงามได้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B2CBDD4E-3FA1-4DF2-965E-A8B9CEFCF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23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ระบบที่สวยงาม </a:t>
            </a:r>
            <a:r>
              <a:rPr lang="en-US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(1)</a:t>
            </a:r>
            <a:endParaRPr lang="th-TH" altLang="en-US" sz="4800" b="1">
              <a:solidFill>
                <a:schemeClr val="bg1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0726" name="Picture 6">
            <a:hlinkClick r:id="" action="ppaction://media"/>
            <a:extLst>
              <a:ext uri="{FF2B5EF4-FFF2-40B4-BE49-F238E27FC236}">
                <a16:creationId xmlns:a16="http://schemas.microsoft.com/office/drawing/2014/main" id="{A75F597A-4AB7-4A27-AE16-E882145E2972}"/>
              </a:ext>
            </a:extLst>
          </p:cNvPr>
          <p:cNvPicPr>
            <a:picLocks noChangeAspect="1" noChangeArrowheads="1"/>
          </p:cNvPicPr>
          <p:nvPr>
            <a:wavAudioFile r:embed="rId2" name="~PP13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6"/>
                </p:tgtEl>
              </p:cMediaNode>
            </p:audio>
          </p:childTnLst>
        </p:cTn>
      </p:par>
    </p:tnLst>
    <p:bldLst>
      <p:bldP spid="30723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56187C-21FD-4B1F-A7D6-01D480261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D3EEF-B3E7-4B16-B6E3-66544806E1FD}" type="slidenum">
              <a:rPr lang="en-US" altLang="en-US"/>
              <a:pPr/>
              <a:t>23</a:t>
            </a:fld>
            <a:endParaRPr lang="th-TH" alt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4C7578C-93C6-44A0-B85E-304DD5E1A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153400" cy="5181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เมื่อเวลาผ่านไป ระบบที่วางไว้อย่างสวยงามก็มีแนวโน้มที่จะเพิ่มความซับซ้อนมากขึ้นเรื่อยๆ เราลงเอยด้วยการ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“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รับใช้ระบบ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”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 ยิ่งกว่าที่จะให้ระบบรับใช้เรา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เหตุผลหลักที่ทำให้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“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ใครต่อใครทำอะไรให้สำเร็จได้ยาก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”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 ก็เนื่องมาจาก ระบบที่ห่วยๆ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เราต้องไม่ขลาดกลัวที่จะลงมือจัดการกับระบบที่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“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น่าเบื่อหน่าย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”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 และหนทางที่ดีที่สุดที่จะจัดการกับมันก็คือ การมองผ่านเลนส์แห่ง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“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ความงาม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”</a:t>
            </a:r>
            <a:endParaRPr lang="th-TH" altLang="en-US" sz="2800" b="1">
              <a:solidFill>
                <a:srgbClr val="2A2A38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ระบบที่สวยงาม จะสะท้อนและขยายขอบเขตไปยังแผนงานเบื้องต้นในการกำหนดลักษณะเฉพาะของสินค้า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ระบบที่สวยงาม เป็นระบบที่มีพลวัต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ระบบที่สวยงาม โอบอุ้มนวตกรรมยิ่งกว่าบดขยี้นวตกรรม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06E12757-9D34-45A8-BC27-327A468D7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23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ระบบที่สวยงาม </a:t>
            </a:r>
            <a:r>
              <a:rPr lang="en-US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(2)</a:t>
            </a:r>
            <a:endParaRPr lang="th-TH" altLang="en-US" sz="4800" b="1">
              <a:solidFill>
                <a:schemeClr val="bg1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1750" name="Picture 6">
            <a:hlinkClick r:id="" action="ppaction://media"/>
            <a:extLst>
              <a:ext uri="{FF2B5EF4-FFF2-40B4-BE49-F238E27FC236}">
                <a16:creationId xmlns:a16="http://schemas.microsoft.com/office/drawing/2014/main" id="{37990513-7003-4F48-AB92-23F1A6CFC65E}"/>
              </a:ext>
            </a:extLst>
          </p:cNvPr>
          <p:cNvPicPr>
            <a:picLocks noChangeAspect="1" noChangeArrowheads="1"/>
          </p:cNvPicPr>
          <p:nvPr>
            <a:wavAudioFile r:embed="rId2" name="~PP365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0"/>
                </p:tgtEl>
              </p:cMediaNode>
            </p:audio>
          </p:childTnLst>
        </p:cTn>
      </p:par>
    </p:tnLst>
    <p:bldLst>
      <p:bldP spid="31747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12C348-9FFB-4108-8FF0-A6C73D1F6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C2E47-B891-43CD-836F-A1FFEA0390FB}" type="slidenum">
              <a:rPr lang="en-US" altLang="en-US"/>
              <a:pPr/>
              <a:t>24</a:t>
            </a:fld>
            <a:endParaRPr lang="th-TH" alt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AC3011F-26A3-477B-86EC-55E4C944BB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เลือกเอาแบบฟอร์มหรือเอกสารอะไรก็ได้มาชึ้นหนึ่ง 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ให้คะแนนเอกสารนั้น ระหว่าง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1-10 (1 = 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น่าสมเพช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, 10 =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 ผลงานศิลปะ) ในสี่มิติต่อไปนี้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ความง่าย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ความชัดเจน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ความสง่างาม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ความสวยงาม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สร้างสรรค์เอกสารชิ้นนั้นขึ้นมาใหม่ภายในเวลา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15 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วัน โดยใช้เงื่อนไขข้างต้น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เลือกเอกสารมาใหม่อีกชิ้นหนึ่ง ทำซ้ำเดือนละครั้ง ชั่วนิรันดร์</a:t>
            </a: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B61B4CB9-C473-4822-8C19-08821F696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23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ประกวดความงามของระบบ</a:t>
            </a:r>
          </a:p>
        </p:txBody>
      </p:sp>
      <p:pic>
        <p:nvPicPr>
          <p:cNvPr id="32774" name="Picture 6">
            <a:hlinkClick r:id="" action="ppaction://media"/>
            <a:extLst>
              <a:ext uri="{FF2B5EF4-FFF2-40B4-BE49-F238E27FC236}">
                <a16:creationId xmlns:a16="http://schemas.microsoft.com/office/drawing/2014/main" id="{4270C6DB-A3DC-44B4-A78A-7FAA45956280}"/>
              </a:ext>
            </a:extLst>
          </p:cNvPr>
          <p:cNvPicPr>
            <a:picLocks noChangeAspect="1" noChangeArrowheads="1"/>
          </p:cNvPicPr>
          <p:nvPr>
            <a:wavAudioFile r:embed="rId2" name="~PP395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4"/>
                </p:tgtEl>
              </p:cMediaNode>
            </p:audio>
          </p:childTnLst>
        </p:cTn>
      </p:par>
    </p:tnLst>
    <p:bldLst>
      <p:bldP spid="32771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1CC557-6196-4703-A490-AB3F64E55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0CB3-0EA3-4848-A515-82D88A3794B3}" type="slidenum">
              <a:rPr lang="en-US" altLang="en-US"/>
              <a:pPr/>
              <a:t>25</a:t>
            </a:fld>
            <a:endParaRPr lang="th-TH" alt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DCAEEDB-9727-41FF-A027-2B6C4F193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โครงการที่สำคัญ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โครงการที่ทำให้เกิดความแตกต่าง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โครงการที่คุณคุยอวดได้ ตลอดไป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โครงการที่เปลี่ยนรูปโฉมองค์กร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โครงการที่พรากลมหายใจของคุณ 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โครงการที่ทำให้ คุณ/ผม/เรา/พวกเขา ยิ้มได้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โครงการที่เน้นให้เห็นคุณค่าที่คุณเพิ่มเข้าไป และเน้นให้เห็นว่า ทำไมคุณถึงยังอยู่ที่นี่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72A0DEAC-8763-4F70-AEC3-F93AF11C6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23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การทำให้งานเป็นโครงการสำคัญ </a:t>
            </a:r>
            <a:r>
              <a:rPr lang="en-US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(WOW Project)</a:t>
            </a:r>
            <a:endParaRPr lang="th-TH" altLang="en-US" sz="4800" b="1">
              <a:solidFill>
                <a:schemeClr val="bg1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6871" name="Picture 7">
            <a:hlinkClick r:id="" action="ppaction://media"/>
            <a:extLst>
              <a:ext uri="{FF2B5EF4-FFF2-40B4-BE49-F238E27FC236}">
                <a16:creationId xmlns:a16="http://schemas.microsoft.com/office/drawing/2014/main" id="{3D0912D0-B83E-426D-BAE5-E4563C3EB6CE}"/>
              </a:ext>
            </a:extLst>
          </p:cNvPr>
          <p:cNvPicPr>
            <a:picLocks noChangeAspect="1" noChangeArrowheads="1"/>
          </p:cNvPicPr>
          <p:nvPr>
            <a:wavAudioFile r:embed="rId2" name="~PP123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1"/>
                </p:tgtEl>
              </p:cMediaNode>
            </p:audio>
          </p:childTnLst>
        </p:cTn>
      </p:par>
    </p:tnLst>
    <p:bldLst>
      <p:bldP spid="36867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39651C-A6B9-41E9-9352-E5CC4902A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2FB2-D5A7-48A7-B8BF-1A49B799EFE2}" type="slidenum">
              <a:rPr lang="en-US" altLang="en-US"/>
              <a:pPr/>
              <a:t>26</a:t>
            </a:fld>
            <a:endParaRPr lang="th-TH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BF372766-0102-4E97-9688-973654398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0772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การทำผลงาน มิใช่แค่ทำงาน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การทำเต็มที่ ในชั่วขณะนั้นๆ มิใช่ทำไปเรื่อยไม่หยุดหย่อน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น่าจดจำ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เต็มไปด้วยลักษณะเฉพาะตัว กระโจนเข้าหาเรื่องใหม่ๆ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งานระดับมืออาชีพ กฎแห่งพรสวรรค์  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คนทำผลงานกระปรี้กระเปร่า  ไฟแรง หลากสีสัน 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จับไม่ได้ไล่ไม่ทัน กล้าได้กล้าเสีย เอื้อมมือไปคว้า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ใส่ใจในความผิดพลาด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1FF6E254-DF50-4779-AF8B-0BD220861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23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จิตวิญญาณของ </a:t>
            </a:r>
            <a:r>
              <a:rPr lang="en-US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“</a:t>
            </a:r>
            <a:r>
              <a:rPr lang="th-TH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ว้าว</a:t>
            </a:r>
            <a:r>
              <a:rPr lang="en-US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”</a:t>
            </a:r>
            <a:endParaRPr lang="th-TH" altLang="en-US" sz="4800" b="1">
              <a:solidFill>
                <a:schemeClr val="bg1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37894" name="Picture 6">
            <a:hlinkClick r:id="" action="ppaction://media"/>
            <a:extLst>
              <a:ext uri="{FF2B5EF4-FFF2-40B4-BE49-F238E27FC236}">
                <a16:creationId xmlns:a16="http://schemas.microsoft.com/office/drawing/2014/main" id="{C44FAE11-227C-4D34-AA93-C70E41A5F1ED}"/>
              </a:ext>
            </a:extLst>
          </p:cNvPr>
          <p:cNvPicPr>
            <a:picLocks noChangeAspect="1" noChangeArrowheads="1"/>
          </p:cNvPicPr>
          <p:nvPr>
            <a:wavAudioFile r:embed="rId2" name="~PP23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8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4"/>
                </p:tgtEl>
              </p:cMediaNode>
            </p:audio>
          </p:childTnLst>
        </p:cTn>
      </p:par>
    </p:tnLst>
    <p:bldLst>
      <p:bldP spid="37891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DB459B-01B8-49BE-B2E0-0B872225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B697-C3ED-4955-92A1-53D32180420A}" type="slidenum">
              <a:rPr lang="en-US" altLang="en-US"/>
              <a:pPr/>
              <a:t>27</a:t>
            </a:fld>
            <a:endParaRPr lang="th-TH" alt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51F77E7-5BBA-4903-8DB7-C6C72CB5B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การทำงานให้สำเร็จไม่ใช่เรื่องของอำนาจ หรือตำแหน่ง  แต่เป็นเรื่องของแรงปรารถนา จินตนาการ และความไม่ย่อท้อ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แนวคิดที่ยอดเยี่ยมคือการโจมตีซึ่งหน้า ต่ออำนาจศักดิ์สิทธิของเจ้านายทุกวันนี้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อำนาจของคนไร้อำนาจ มีอยู่ในการปฏิบัติงานโดยปลอดเจ้านาย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คุณไม่จำเป็นต้องพึ่งโครงการขนาดใหญ่อย่างเป็นทางการ เพื่อจะก่อให้เกิดโอกาสที่ยิ่งใหญ่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อาสาทำงานสวะ งานสวะที่ยอมให้คุณควบคุมงานอย่างอิสระโดยเร็วและแต่เนิ่น ในตำแหน่งหน้าที่ของคุณ</a:t>
            </a:r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E3BD553F-716E-4775-8D23-AD2742449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23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“</a:t>
            </a:r>
            <a:r>
              <a:rPr lang="th-TH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โปรเจกต์ว้าว</a:t>
            </a:r>
            <a:r>
              <a:rPr lang="en-US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”</a:t>
            </a:r>
            <a:r>
              <a:rPr lang="th-TH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 สำหรับคนไร้อำนาจ</a:t>
            </a:r>
          </a:p>
        </p:txBody>
      </p:sp>
      <p:pic>
        <p:nvPicPr>
          <p:cNvPr id="38918" name="Picture 6">
            <a:hlinkClick r:id="" action="ppaction://media"/>
            <a:extLst>
              <a:ext uri="{FF2B5EF4-FFF2-40B4-BE49-F238E27FC236}">
                <a16:creationId xmlns:a16="http://schemas.microsoft.com/office/drawing/2014/main" id="{06FE4746-4AC8-4514-9B3C-CCC4BF6A48CC}"/>
              </a:ext>
            </a:extLst>
          </p:cNvPr>
          <p:cNvPicPr>
            <a:picLocks noChangeAspect="1" noChangeArrowheads="1"/>
          </p:cNvPicPr>
          <p:nvPr>
            <a:wavAudioFile r:embed="rId2" name="~PP77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9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8"/>
                </p:tgtEl>
              </p:cMediaNode>
            </p:audio>
          </p:childTnLst>
        </p:cTn>
      </p:par>
    </p:tnLst>
    <p:bldLst>
      <p:bldP spid="38915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6C38B33B-CFD6-489F-9A52-A9816B70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F055-DD92-447F-9433-12B28A1A50D1}" type="slidenum">
              <a:rPr lang="en-US" altLang="en-US"/>
              <a:pPr/>
              <a:t>28</a:t>
            </a:fld>
            <a:endParaRPr lang="th-TH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A45935C9-46BE-41B7-AC42-4D18B122A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2863"/>
            <a:ext cx="9144000" cy="76200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400" b="1">
                <a:solidFill>
                  <a:schemeClr val="bg1"/>
                </a:solidFill>
                <a:latin typeface="Verdana" panose="020B0604030504040204" pitchFamily="34" charset="0"/>
                <a:cs typeface="FreesiaUPC" panose="020B0604020202020204" pitchFamily="34" charset="-34"/>
              </a:rPr>
              <a:t>การสร้างวัฒนธรรมความปลอดภัย</a:t>
            </a:r>
            <a:endParaRPr lang="en-US" altLang="en-US" sz="4400" b="1">
              <a:solidFill>
                <a:schemeClr val="bg1"/>
              </a:solidFill>
              <a:latin typeface="Verdana" panose="020B0604030504040204" pitchFamily="34" charset="0"/>
              <a:cs typeface="FreesiaUPC" panose="020B0604020202020204" pitchFamily="34" charset="-34"/>
            </a:endParaRPr>
          </a:p>
        </p:txBody>
      </p:sp>
      <p:sp>
        <p:nvSpPr>
          <p:cNvPr id="15363" name="Oval 3">
            <a:extLst>
              <a:ext uri="{FF2B5EF4-FFF2-40B4-BE49-F238E27FC236}">
                <a16:creationId xmlns:a16="http://schemas.microsoft.com/office/drawing/2014/main" id="{9A2F5258-A248-4638-A547-701229877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143000"/>
            <a:ext cx="2362200" cy="762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h-TH" altLang="en-US" sz="3600" b="1">
                <a:cs typeface="FreesiaUPC" panose="020B0604020202020204" pitchFamily="34" charset="-34"/>
              </a:rPr>
              <a:t>ผู้นำ</a:t>
            </a:r>
            <a:endParaRPr lang="en-US" altLang="en-US" sz="3600" b="1">
              <a:cs typeface="FreesiaUPC" panose="020B0604020202020204" pitchFamily="34" charset="-34"/>
            </a:endParaRPr>
          </a:p>
        </p:txBody>
      </p:sp>
      <p:sp>
        <p:nvSpPr>
          <p:cNvPr id="15364" name="Oval 4">
            <a:extLst>
              <a:ext uri="{FF2B5EF4-FFF2-40B4-BE49-F238E27FC236}">
                <a16:creationId xmlns:a16="http://schemas.microsoft.com/office/drawing/2014/main" id="{E7633323-FA3C-4BCD-B7EC-3F8FE2413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810000"/>
            <a:ext cx="4038600" cy="22860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th-TH" altLang="en-US" sz="3600" b="1">
                <a:cs typeface="FreesiaUPC" panose="020B0604020202020204" pitchFamily="34" charset="-34"/>
              </a:rPr>
              <a:t>ผู้ปฏิบัติงาน</a:t>
            </a:r>
          </a:p>
          <a:p>
            <a:pPr algn="ctr"/>
            <a:r>
              <a:rPr lang="en-US" altLang="en-US" sz="2400" b="1">
                <a:latin typeface="Browallia New" panose="020B0604020202020204" pitchFamily="34" charset="-34"/>
                <a:cs typeface="FreesiaUPC" panose="020B0604020202020204" pitchFamily="34" charset="-34"/>
              </a:rPr>
              <a:t>-Safety Briefing</a:t>
            </a:r>
            <a:r>
              <a:rPr lang="th-TH" altLang="en-US" sz="2400" b="1">
                <a:latin typeface="Browallia New" panose="020B0604020202020204" pitchFamily="34" charset="-34"/>
                <a:cs typeface="FreesiaUPC" panose="020B0604020202020204" pitchFamily="34" charset="-34"/>
              </a:rPr>
              <a:t> ระหว่างทำงาน</a:t>
            </a:r>
            <a:endParaRPr lang="en-US" altLang="en-US" sz="2400" b="1">
              <a:latin typeface="Browallia New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en-US" altLang="en-US" sz="2400" b="1">
                <a:latin typeface="Browallia New" panose="020B0604020202020204" pitchFamily="34" charset="-34"/>
                <a:cs typeface="FreesiaUPC" panose="020B0604020202020204" pitchFamily="34" charset="-34"/>
              </a:rPr>
              <a:t>-</a:t>
            </a:r>
            <a:r>
              <a:rPr lang="th-TH" altLang="en-US" sz="2400" b="1">
                <a:latin typeface="Browallia New" panose="020B0604020202020204" pitchFamily="34" charset="-34"/>
                <a:cs typeface="FreesiaUPC" panose="020B0604020202020204" pitchFamily="34" charset="-34"/>
              </a:rPr>
              <a:t>ส่งเวรในประเด็นความปลอดภัย</a:t>
            </a:r>
            <a:endParaRPr lang="en-US" altLang="en-US" sz="2400" b="1">
              <a:latin typeface="Browallia New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en-US" altLang="en-US" sz="2400" b="1">
                <a:latin typeface="Browallia New" panose="020B0604020202020204" pitchFamily="34" charset="-34"/>
                <a:cs typeface="FreesiaUPC" panose="020B0604020202020204" pitchFamily="34" charset="-34"/>
              </a:rPr>
              <a:t>-</a:t>
            </a:r>
            <a:r>
              <a:rPr lang="th-TH" altLang="en-US" sz="2400" b="1">
                <a:latin typeface="Browallia New" panose="020B0604020202020204" pitchFamily="34" charset="-34"/>
                <a:cs typeface="FreesiaUPC" panose="020B0604020202020204" pitchFamily="34" charset="-34"/>
              </a:rPr>
              <a:t>มีผู้รู้เรื่องความปลอดภัยในทุกหน่วย</a:t>
            </a:r>
            <a:endParaRPr lang="en-US" altLang="en-US" sz="2400" b="1">
              <a:latin typeface="Browallia New" panose="020B0604020202020204" pitchFamily="34" charset="-34"/>
              <a:cs typeface="FreesiaUPC" panose="020B0604020202020204" pitchFamily="34" charset="-34"/>
            </a:endParaRPr>
          </a:p>
          <a:p>
            <a:pPr algn="ctr"/>
            <a:r>
              <a:rPr lang="en-US" altLang="en-US" sz="2400" b="1">
                <a:latin typeface="Browallia New" panose="020B0604020202020204" pitchFamily="34" charset="-34"/>
                <a:cs typeface="FreesiaUPC" panose="020B0604020202020204" pitchFamily="34" charset="-34"/>
              </a:rPr>
              <a:t>-</a:t>
            </a:r>
            <a:r>
              <a:rPr lang="th-TH" altLang="en-US" sz="2400" b="1">
                <a:latin typeface="Browallia New" panose="020B0604020202020204" pitchFamily="34" charset="-34"/>
                <a:cs typeface="FreesiaUPC" panose="020B0604020202020204" pitchFamily="34" charset="-34"/>
              </a:rPr>
              <a:t>ผู้ป่วยมีส่วนร่วม</a:t>
            </a:r>
            <a:endParaRPr lang="en-US" altLang="en-US" sz="2400" b="1"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5365" name="Oval 5">
            <a:extLst>
              <a:ext uri="{FF2B5EF4-FFF2-40B4-BE49-F238E27FC236}">
                <a16:creationId xmlns:a16="http://schemas.microsoft.com/office/drawing/2014/main" id="{8ED417B3-BD4C-45D5-B9DF-6D37892C8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447800"/>
            <a:ext cx="2971800" cy="1524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th-TH" altLang="en-US" sz="3600" b="1">
                <a:cs typeface="FreesiaUPC" panose="020B0604020202020204" pitchFamily="34" charset="-34"/>
              </a:rPr>
              <a:t>ผู้รับผิดชอบ</a:t>
            </a:r>
          </a:p>
          <a:p>
            <a:pPr algn="ctr">
              <a:lnSpc>
                <a:spcPct val="70000"/>
              </a:lnSpc>
            </a:pPr>
            <a:r>
              <a:rPr lang="th-TH" altLang="en-US" sz="3600" b="1">
                <a:cs typeface="FreesiaUPC" panose="020B0604020202020204" pitchFamily="34" charset="-34"/>
              </a:rPr>
              <a:t>ระบบความปลอดภัย</a:t>
            </a:r>
          </a:p>
          <a:p>
            <a:pPr algn="ctr">
              <a:lnSpc>
                <a:spcPct val="70000"/>
              </a:lnSpc>
            </a:pPr>
            <a:r>
              <a:rPr lang="th-TH" altLang="en-US" sz="3600" b="1">
                <a:cs typeface="FreesiaUPC" panose="020B0604020202020204" pitchFamily="34" charset="-34"/>
              </a:rPr>
              <a:t>ของผู้ป่วย</a:t>
            </a:r>
            <a:endParaRPr lang="en-US" altLang="en-US" sz="3600" b="1">
              <a:cs typeface="FreesiaUPC" panose="020B0604020202020204" pitchFamily="34" charset="-34"/>
            </a:endParaRPr>
          </a:p>
        </p:txBody>
      </p:sp>
      <p:sp>
        <p:nvSpPr>
          <p:cNvPr id="15366" name="AutoShape 6">
            <a:extLst>
              <a:ext uri="{FF2B5EF4-FFF2-40B4-BE49-F238E27FC236}">
                <a16:creationId xmlns:a16="http://schemas.microsoft.com/office/drawing/2014/main" id="{C3EAC647-5427-4B9A-8A2E-1B4059C80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981200"/>
            <a:ext cx="609600" cy="1752600"/>
          </a:xfrm>
          <a:prstGeom prst="upDownArrow">
            <a:avLst>
              <a:gd name="adj1" fmla="val 50000"/>
              <a:gd name="adj2" fmla="val 5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AutoShape 7">
            <a:extLst>
              <a:ext uri="{FF2B5EF4-FFF2-40B4-BE49-F238E27FC236}">
                <a16:creationId xmlns:a16="http://schemas.microsoft.com/office/drawing/2014/main" id="{5BD27F76-F79F-4790-B343-979E54942265}"/>
              </a:ext>
            </a:extLst>
          </p:cNvPr>
          <p:cNvSpPr>
            <a:spLocks noChangeArrowheads="1"/>
          </p:cNvSpPr>
          <p:nvPr/>
        </p:nvSpPr>
        <p:spPr bwMode="auto">
          <a:xfrm rot="2714857">
            <a:off x="5829300" y="2838450"/>
            <a:ext cx="381000" cy="1676400"/>
          </a:xfrm>
          <a:prstGeom prst="upDownArrow">
            <a:avLst>
              <a:gd name="adj1" fmla="val 50000"/>
              <a:gd name="adj2" fmla="val 8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D1B22AF4-7BE2-4ACB-88BA-9F8423ED3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89200"/>
            <a:ext cx="3138488" cy="5810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1600" b="1">
                <a:solidFill>
                  <a:srgbClr val="333333"/>
                </a:solidFill>
                <a:latin typeface="Verdana" panose="020B0604030504040204" pitchFamily="34" charset="0"/>
              </a:rPr>
              <a:t>Patient Safety </a:t>
            </a:r>
          </a:p>
          <a:p>
            <a:pPr algn="r"/>
            <a:r>
              <a:rPr lang="en-US" altLang="en-US" sz="1600" b="1">
                <a:solidFill>
                  <a:srgbClr val="333333"/>
                </a:solidFill>
                <a:latin typeface="Verdana" panose="020B0604030504040204" pitchFamily="34" charset="0"/>
              </a:rPr>
              <a:t>Leadership WalkRounds</a:t>
            </a:r>
            <a:r>
              <a:rPr lang="en-US" altLang="en-US" sz="1600" b="1">
                <a:solidFill>
                  <a:srgbClr val="333333"/>
                </a:solidFill>
                <a:latin typeface="Arial" panose="020B0604020202020204" pitchFamily="34" charset="0"/>
              </a:rPr>
              <a:t>™</a:t>
            </a:r>
            <a:endParaRPr lang="th-TH" altLang="en-US" sz="1600" b="1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15369" name="Rectangle 9">
            <a:extLst>
              <a:ext uri="{FF2B5EF4-FFF2-40B4-BE49-F238E27FC236}">
                <a16:creationId xmlns:a16="http://schemas.microsoft.com/office/drawing/2014/main" id="{ADD08F5D-97F3-426C-A66D-1BAA85FF7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3451225"/>
            <a:ext cx="1549400" cy="9683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rgbClr val="333333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แจ้งให้ทราบถึง</a:t>
            </a:r>
          </a:p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rgbClr val="333333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การตอบสนอง</a:t>
            </a:r>
          </a:p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rgbClr val="333333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ต่อรายงาน</a:t>
            </a:r>
            <a:endParaRPr lang="en-US" altLang="en-US" sz="2400" b="1">
              <a:solidFill>
                <a:srgbClr val="333333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5370" name="Rectangle 10">
            <a:extLst>
              <a:ext uri="{FF2B5EF4-FFF2-40B4-BE49-F238E27FC236}">
                <a16:creationId xmlns:a16="http://schemas.microsoft.com/office/drawing/2014/main" id="{E251C9CA-A6F4-4D3E-B17E-3CBB72A71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2209800"/>
            <a:ext cx="1412875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 b="1">
                <a:solidFill>
                  <a:srgbClr val="333333"/>
                </a:solidFill>
                <a:latin typeface="Verdana" panose="020B0604030504040204" pitchFamily="34" charset="0"/>
                <a:cs typeface="FreesiaUPC" panose="020B0604020202020204" pitchFamily="34" charset="-34"/>
              </a:rPr>
              <a:t>ระบบรายงาน</a:t>
            </a:r>
            <a:endParaRPr lang="en-US" altLang="en-US" sz="2400" b="1">
              <a:solidFill>
                <a:srgbClr val="333333"/>
              </a:solidFill>
              <a:latin typeface="Verdana" panose="020B0604030504040204" pitchFamily="34" charset="0"/>
              <a:cs typeface="FreesiaUPC" panose="020B0604020202020204" pitchFamily="34" charset="-34"/>
            </a:endParaRPr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4801EB2C-1CBE-48C1-9335-DE8FEF380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475" y="4657725"/>
            <a:ext cx="3041650" cy="6762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rgbClr val="333333"/>
                </a:solidFill>
                <a:latin typeface="Verdana" panose="020B0604030504040204" pitchFamily="34" charset="0"/>
                <a:cs typeface="FreesiaUPC" panose="020B0604020202020204" pitchFamily="34" charset="-34"/>
              </a:rPr>
              <a:t>ทีมเคลื่อนที่เร็ว ช่วยเหลือ</a:t>
            </a:r>
          </a:p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rgbClr val="333333"/>
                </a:solidFill>
                <a:latin typeface="Verdana" panose="020B0604030504040204" pitchFamily="34" charset="0"/>
                <a:cs typeface="FreesiaUPC" panose="020B0604020202020204" pitchFamily="34" charset="-34"/>
              </a:rPr>
              <a:t>เมื่อเกิดเหตุการณ์ไม่พึงประสงค์</a:t>
            </a:r>
            <a:endParaRPr lang="en-US" altLang="en-US" sz="2400" b="1">
              <a:solidFill>
                <a:srgbClr val="333333"/>
              </a:solidFill>
              <a:latin typeface="Verdana" panose="020B0604030504040204" pitchFamily="34" charset="0"/>
              <a:cs typeface="FreesiaUPC" panose="020B0604020202020204" pitchFamily="34" charset="-34"/>
            </a:endParaRPr>
          </a:p>
        </p:txBody>
      </p:sp>
      <p:sp>
        <p:nvSpPr>
          <p:cNvPr id="15372" name="Rectangle 12">
            <a:extLst>
              <a:ext uri="{FF2B5EF4-FFF2-40B4-BE49-F238E27FC236}">
                <a16:creationId xmlns:a16="http://schemas.microsoft.com/office/drawing/2014/main" id="{1E8E7D40-0FF1-4076-B78A-4EAD21C9D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0" y="5635625"/>
            <a:ext cx="2609850" cy="3841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rgbClr val="333333"/>
                </a:solidFill>
                <a:latin typeface="Verdana" panose="020B0604030504040204" pitchFamily="34" charset="0"/>
                <a:cs typeface="FreesiaUPC" panose="020B0604020202020204" pitchFamily="34" charset="-34"/>
              </a:rPr>
              <a:t>สอนด้วยสถานการณ์จำลอง</a:t>
            </a:r>
            <a:endParaRPr lang="en-US" altLang="en-US" sz="2400" b="1">
              <a:solidFill>
                <a:srgbClr val="333333"/>
              </a:solidFill>
              <a:latin typeface="Verdana" panose="020B0604030504040204" pitchFamily="34" charset="0"/>
              <a:cs typeface="FreesiaUPC" panose="020B0604020202020204" pitchFamily="34" charset="-34"/>
            </a:endParaRPr>
          </a:p>
        </p:txBody>
      </p:sp>
      <p:sp>
        <p:nvSpPr>
          <p:cNvPr id="15373" name="Rectangle 13">
            <a:extLst>
              <a:ext uri="{FF2B5EF4-FFF2-40B4-BE49-F238E27FC236}">
                <a16:creationId xmlns:a16="http://schemas.microsoft.com/office/drawing/2014/main" id="{ED95932B-648B-4D89-8BB4-4B1B3F595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2088" y="2895600"/>
            <a:ext cx="1941512" cy="6762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rgbClr val="333333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สร้างความตระหนัก</a:t>
            </a:r>
          </a:p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rgbClr val="333333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จากเหตุการณ์จริง</a:t>
            </a:r>
            <a:endParaRPr lang="en-US" altLang="en-US" sz="2400" b="1">
              <a:solidFill>
                <a:srgbClr val="333333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15375" name="Picture 15">
            <a:hlinkClick r:id="" action="ppaction://media"/>
            <a:extLst>
              <a:ext uri="{FF2B5EF4-FFF2-40B4-BE49-F238E27FC236}">
                <a16:creationId xmlns:a16="http://schemas.microsoft.com/office/drawing/2014/main" id="{B4266752-442B-482D-A755-44533917EE05}"/>
              </a:ext>
            </a:extLst>
          </p:cNvPr>
          <p:cNvPicPr>
            <a:picLocks noChangeAspect="1" noChangeArrowheads="1"/>
          </p:cNvPicPr>
          <p:nvPr>
            <a:wavAudioFile r:embed="rId1" name="~PP217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9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8EEBD0-9662-40D8-AF29-55AAC349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C370A-446C-47CC-871B-0085A3B1F5BC}" type="slidenum">
              <a:rPr lang="en-US" altLang="en-US"/>
              <a:pPr/>
              <a:t>29</a:t>
            </a:fld>
            <a:endParaRPr lang="th-TH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756DB976-E28F-4DB7-BE85-856BE7C2D6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</p:spPr>
        <p:txBody>
          <a:bodyPr/>
          <a:lstStyle/>
          <a:p>
            <a:pPr>
              <a:lnSpc>
                <a:spcPct val="60000"/>
              </a:lnSpc>
            </a:pPr>
            <a:r>
              <a:rPr lang="en-US" altLang="en-US" sz="54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Patient Safety </a:t>
            </a:r>
            <a:br>
              <a:rPr lang="en-US" altLang="en-US" sz="54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altLang="en-US" sz="5400" b="1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Leadership Walkrounds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2DEFA86-197F-4AF0-88FC-149E7F729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4876800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ขอให้นึกถึงเหตุการณ์ในช่วง </a:t>
            </a:r>
            <a:r>
              <a:rPr lang="en-US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2-3 </a:t>
            </a: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วันที่ผ่านมาที่ทำให้ผู้ป่วยต้องนอนโรงพยาบาลนานขึ้น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มีอะไรที่เป็นเหตุการณ์เกือบพลาดซึ่งเกือบจะทำให้เกิดอันตรายกับผู้ป่วย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มีอุบัติการณ์อะไรที่เกิดผลต่อผู้ป่วย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มีสิ่งแวดล้อมอะไรบ้างที่อาจจะนำไปสู่ </a:t>
            </a:r>
            <a:r>
              <a:rPr lang="en-US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patient harm </a:t>
            </a: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ได้อีก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มีอะไรที่เราน่าจะทำเพื่อป้องกันเหตุการณ์ไม่พึงประสงค์ข้างหน้า</a:t>
            </a:r>
            <a:endParaRPr lang="en-US" altLang="en-US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ผู้นำจะทำอะไรได้บ้างเพื่อให้ท่านดูแลผู้ป่วยได้ปลอดภัยมากขึ้น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จะสร้างวัฒนธรรมของการไม่กล่าวโทษกันได้อย่างไร</a:t>
            </a:r>
          </a:p>
        </p:txBody>
      </p:sp>
      <p:pic>
        <p:nvPicPr>
          <p:cNvPr id="17415" name="Picture 7">
            <a:hlinkClick r:id="" action="ppaction://media"/>
            <a:extLst>
              <a:ext uri="{FF2B5EF4-FFF2-40B4-BE49-F238E27FC236}">
                <a16:creationId xmlns:a16="http://schemas.microsoft.com/office/drawing/2014/main" id="{B22C04A1-267B-4CF3-A87C-8396D8FC9B40}"/>
              </a:ext>
            </a:extLst>
          </p:cNvPr>
          <p:cNvPicPr>
            <a:picLocks noChangeAspect="1" noChangeArrowheads="1"/>
          </p:cNvPicPr>
          <p:nvPr>
            <a:wavAudioFile r:embed="rId1" name="~PP225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280C85F-B2BD-4926-8523-3D412505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904CE-9490-49C1-A528-E4C37ED8373E}" type="slidenum">
              <a:rPr lang="en-US" altLang="en-US"/>
              <a:pPr/>
              <a:t>3</a:t>
            </a:fld>
            <a:endParaRPr lang="th-TH" alt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2758566-55F7-465E-AE0F-0C0F808AA6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924800" cy="4114800"/>
          </a:xfrm>
          <a:solidFill>
            <a:srgbClr val="FFCCCC"/>
          </a:solidFill>
        </p:spPr>
        <p:txBody>
          <a:bodyPr/>
          <a:lstStyle/>
          <a:p>
            <a:r>
              <a:rPr lang="th-TH" altLang="en-US" sz="3600" b="1">
                <a:latin typeface="Browallia New" panose="020B0604020202020204" pitchFamily="34" charset="-34"/>
                <a:cs typeface="FreesiaUPC" panose="020B0604020202020204" pitchFamily="34" charset="-34"/>
              </a:rPr>
              <a:t>ผู้นำต้องทำงานใน </a:t>
            </a:r>
            <a:r>
              <a:rPr lang="en-US" altLang="en-US" sz="3600" b="1">
                <a:latin typeface="Browallia New" panose="020B0604020202020204" pitchFamily="34" charset="-34"/>
                <a:cs typeface="FreesiaUPC" panose="020B0604020202020204" pitchFamily="34" charset="-34"/>
              </a:rPr>
              <a:t>4 </a:t>
            </a:r>
            <a:r>
              <a:rPr lang="th-TH" altLang="en-US" sz="3600" b="1">
                <a:latin typeface="Browallia New" panose="020B0604020202020204" pitchFamily="34" charset="-34"/>
                <a:cs typeface="FreesiaUPC" panose="020B0604020202020204" pitchFamily="34" charset="-34"/>
              </a:rPr>
              <a:t>ระดับ  แต่ละระดับจะต้องมีหลักการสำคัญคือ</a:t>
            </a:r>
          </a:p>
          <a:p>
            <a:pPr lvl="1"/>
            <a:r>
              <a:rPr lang="th-TH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ระดับบุคคล</a:t>
            </a:r>
            <a:r>
              <a:rPr lang="en-US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ความน่าไว้วางใจ</a:t>
            </a:r>
            <a:r>
              <a:rPr lang="en-US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 (trustworthiness)</a:t>
            </a:r>
            <a:endParaRPr lang="th-TH" altLang="en-US" sz="3200" b="1">
              <a:latin typeface="Browallia New" panose="020B0604020202020204" pitchFamily="34" charset="-34"/>
              <a:cs typeface="FreesiaUPC" panose="020B0604020202020204" pitchFamily="34" charset="-34"/>
            </a:endParaRPr>
          </a:p>
          <a:p>
            <a:pPr lvl="1"/>
            <a:r>
              <a:rPr lang="th-TH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ระดับความสัมพันธ์ระหว่างบุคคล</a:t>
            </a:r>
            <a:r>
              <a:rPr lang="en-US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ความเชื่อใจกัน </a:t>
            </a:r>
            <a:r>
              <a:rPr lang="en-US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(trust)</a:t>
            </a:r>
          </a:p>
          <a:p>
            <a:pPr lvl="1"/>
            <a:r>
              <a:rPr lang="th-TH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ระดับการจัดการ</a:t>
            </a:r>
            <a:r>
              <a:rPr lang="en-US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การเสริมพลัง </a:t>
            </a:r>
            <a:r>
              <a:rPr lang="en-US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(empowerment)</a:t>
            </a:r>
          </a:p>
          <a:p>
            <a:pPr lvl="1"/>
            <a:r>
              <a:rPr lang="th-TH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ระด้บองค์กร</a:t>
            </a:r>
            <a:r>
              <a:rPr lang="en-US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: </a:t>
            </a:r>
            <a:r>
              <a:rPr lang="th-TH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การมุ่งในทางเดียวกัน </a:t>
            </a:r>
            <a:r>
              <a:rPr lang="en-US" altLang="en-US" sz="3200" b="1">
                <a:latin typeface="Browallia New" panose="020B0604020202020204" pitchFamily="34" charset="-34"/>
                <a:cs typeface="FreesiaUPC" panose="020B0604020202020204" pitchFamily="34" charset="-34"/>
              </a:rPr>
              <a:t>(alignment)</a:t>
            </a:r>
            <a:endParaRPr lang="th-TH" altLang="en-US" sz="3200" b="1"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305958BC-A154-4C60-8D40-ABD90A693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0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หลักการ </a:t>
            </a:r>
            <a:r>
              <a:rPr lang="en-US" altLang="en-US" sz="40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4 </a:t>
            </a:r>
            <a:r>
              <a:rPr lang="th-TH" altLang="en-US" sz="40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ระดับ (</a:t>
            </a:r>
            <a:r>
              <a:rPr lang="en-US" altLang="en-US" sz="40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4 Levels 4 Principles)</a:t>
            </a:r>
            <a:endParaRPr lang="th-TH" altLang="en-US" sz="4000" b="1">
              <a:solidFill>
                <a:schemeClr val="bg1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723415CE-DA39-4014-B4E3-847C4B396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638" y="5715000"/>
            <a:ext cx="2036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Stephen Covey</a:t>
            </a:r>
          </a:p>
        </p:txBody>
      </p:sp>
      <p:pic>
        <p:nvPicPr>
          <p:cNvPr id="41992" name="Picture 8">
            <a:hlinkClick r:id="" action="ppaction://media"/>
            <a:extLst>
              <a:ext uri="{FF2B5EF4-FFF2-40B4-BE49-F238E27FC236}">
                <a16:creationId xmlns:a16="http://schemas.microsoft.com/office/drawing/2014/main" id="{A6118D8E-406A-4C92-B47A-5B5471346E1E}"/>
              </a:ext>
            </a:extLst>
          </p:cNvPr>
          <p:cNvPicPr>
            <a:picLocks noChangeAspect="1" noChangeArrowheads="1"/>
          </p:cNvPicPr>
          <p:nvPr>
            <a:wavAudioFile r:embed="rId1" name="~PP255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9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9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57BD0AB-2BB7-480F-861D-B9ED8C929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31B9-625B-47B1-8334-2F19DD7037D8}" type="slidenum">
              <a:rPr lang="en-US" altLang="en-US"/>
              <a:pPr/>
              <a:t>30</a:t>
            </a:fld>
            <a:endParaRPr lang="th-TH" altLang="en-US"/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77D5EAB7-CA29-4A6E-B25A-238D53FB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696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>
            <a:extLst>
              <a:ext uri="{FF2B5EF4-FFF2-40B4-BE49-F238E27FC236}">
                <a16:creationId xmlns:a16="http://schemas.microsoft.com/office/drawing/2014/main" id="{ABC33E7B-6B4F-4C91-823E-27461FD04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000" b="1">
                <a:solidFill>
                  <a:schemeClr val="bg1"/>
                </a:solidFill>
                <a:cs typeface="FreesiaUPC" panose="020B0604020202020204" pitchFamily="34" charset="-34"/>
              </a:rPr>
              <a:t>อคติของการมองย้อนหลัง</a:t>
            </a:r>
          </a:p>
        </p:txBody>
      </p:sp>
      <p:pic>
        <p:nvPicPr>
          <p:cNvPr id="43012" name="Picture 4">
            <a:hlinkClick r:id="" action="ppaction://media"/>
            <a:extLst>
              <a:ext uri="{FF2B5EF4-FFF2-40B4-BE49-F238E27FC236}">
                <a16:creationId xmlns:a16="http://schemas.microsoft.com/office/drawing/2014/main" id="{9E35E38C-806C-48E7-892C-F5CEFDFAE8AD}"/>
              </a:ext>
            </a:extLst>
          </p:cNvPr>
          <p:cNvPicPr>
            <a:picLocks noChangeAspect="1" noChangeArrowheads="1"/>
          </p:cNvPicPr>
          <p:nvPr>
            <a:wavAudioFile r:embed="rId1" name="~PP274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8377155-7360-42DD-9BD5-B8CE906D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38AE-AD30-4252-BABD-D3D22E9AA779}" type="slidenum">
              <a:rPr lang="en-US" altLang="en-US"/>
              <a:pPr/>
              <a:t>31</a:t>
            </a:fld>
            <a:endParaRPr lang="th-TH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2CC7C894-F6C1-4F10-9FFB-918ED37BE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2"/>
          </a:solidFill>
        </p:spPr>
        <p:txBody>
          <a:bodyPr/>
          <a:lstStyle/>
          <a:p>
            <a:r>
              <a:rPr lang="en-US" altLang="en-US" sz="5400" b="1">
                <a:solidFill>
                  <a:schemeClr val="bg1"/>
                </a:solidFill>
                <a:latin typeface="Angsana New" panose="02020603050405020304" pitchFamily="18" charset="-34"/>
              </a:rPr>
              <a:t>Human Factor Engineering/Ergonomics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EA9B716D-BC40-4667-834E-731256CF2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06563"/>
            <a:ext cx="2378075" cy="53022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th-TH" altLang="en-US" sz="3200" b="1">
                <a:solidFill>
                  <a:schemeClr val="bg1"/>
                </a:solidFill>
                <a:cs typeface="FreesiaUPC" panose="020B0604020202020204" pitchFamily="34" charset="-34"/>
              </a:rPr>
              <a:t>ลักษณะของมนุษย์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6220D912-60D0-4F59-94AA-EA293BC6B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2576513"/>
            <a:ext cx="1927225" cy="140652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altLang="en-US" sz="3200" b="1">
                <a:solidFill>
                  <a:schemeClr val="bg1"/>
                </a:solidFill>
                <a:cs typeface="FreesiaUPC" panose="020B0604020202020204" pitchFamily="34" charset="-34"/>
              </a:rPr>
              <a:t>วิธีการที่มนุษย์</a:t>
            </a:r>
          </a:p>
          <a:p>
            <a:pPr algn="ctr">
              <a:lnSpc>
                <a:spcPct val="90000"/>
              </a:lnSpc>
            </a:pPr>
            <a:r>
              <a:rPr lang="th-TH" altLang="en-US" sz="3200" b="1">
                <a:solidFill>
                  <a:schemeClr val="bg1"/>
                </a:solidFill>
                <a:cs typeface="FreesiaUPC" panose="020B0604020202020204" pitchFamily="34" charset="-34"/>
              </a:rPr>
              <a:t>มีปฏิสัมพันธ์</a:t>
            </a:r>
          </a:p>
          <a:p>
            <a:pPr algn="ctr">
              <a:lnSpc>
                <a:spcPct val="90000"/>
              </a:lnSpc>
            </a:pPr>
            <a:r>
              <a:rPr lang="th-TH" altLang="en-US" sz="3200" b="1">
                <a:solidFill>
                  <a:schemeClr val="bg1"/>
                </a:solidFill>
                <a:cs typeface="FreesiaUPC" panose="020B0604020202020204" pitchFamily="34" charset="-34"/>
              </a:rPr>
              <a:t>กับโลกรอบตัว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F7B2D3EB-7CE8-4DCB-A84D-4FAEC9ECA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1963738"/>
            <a:ext cx="1976437" cy="184467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altLang="en-US" sz="3200" b="1">
                <a:solidFill>
                  <a:schemeClr val="bg1"/>
                </a:solidFill>
                <a:cs typeface="FreesiaUPC" panose="020B0604020202020204" pitchFamily="34" charset="-34"/>
              </a:rPr>
              <a:t>ออกแบบระบบ</a:t>
            </a:r>
          </a:p>
          <a:p>
            <a:pPr algn="ctr">
              <a:lnSpc>
                <a:spcPct val="90000"/>
              </a:lnSpc>
            </a:pPr>
            <a:r>
              <a:rPr lang="th-TH" altLang="en-US" sz="3200" b="1">
                <a:solidFill>
                  <a:schemeClr val="bg1"/>
                </a:solidFill>
                <a:cs typeface="FreesiaUPC" panose="020B0604020202020204" pitchFamily="34" charset="-34"/>
              </a:rPr>
              <a:t>ที่ปลอดภัย </a:t>
            </a:r>
          </a:p>
          <a:p>
            <a:pPr algn="ctr">
              <a:lnSpc>
                <a:spcPct val="90000"/>
              </a:lnSpc>
            </a:pPr>
            <a:r>
              <a:rPr lang="th-TH" altLang="en-US" sz="3200" b="1">
                <a:solidFill>
                  <a:schemeClr val="bg1"/>
                </a:solidFill>
                <a:cs typeface="FreesiaUPC" panose="020B0604020202020204" pitchFamily="34" charset="-34"/>
              </a:rPr>
              <a:t>มีประสิทธิภาพ</a:t>
            </a:r>
          </a:p>
          <a:p>
            <a:pPr algn="ctr">
              <a:lnSpc>
                <a:spcPct val="90000"/>
              </a:lnSpc>
            </a:pPr>
            <a:r>
              <a:rPr lang="th-TH" altLang="en-US" sz="3200" b="1">
                <a:solidFill>
                  <a:schemeClr val="bg1"/>
                </a:solidFill>
                <a:cs typeface="FreesiaUPC" panose="020B0604020202020204" pitchFamily="34" charset="-34"/>
              </a:rPr>
              <a:t>สะดวกสบาย</a:t>
            </a: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5EB5E6B7-4D03-4A8D-AF11-F6595AABA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990600"/>
            <a:ext cx="2178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>
                <a:latin typeface="Browallia New" panose="020B0604020202020204" pitchFamily="34" charset="-34"/>
                <a:cs typeface="Browallia New" panose="020B0604020202020204" pitchFamily="34" charset="-34"/>
              </a:rPr>
              <a:t>ศึกษาทำความเข้าใจ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723E9184-E244-4328-B3FB-9E101FD78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041400"/>
            <a:ext cx="1263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>
                <a:latin typeface="Browallia New" panose="020B0604020202020204" pitchFamily="34" charset="-34"/>
                <a:cs typeface="Browallia New" panose="020B0604020202020204" pitchFamily="34" charset="-34"/>
              </a:rPr>
              <a:t>ประยุกต์ใช้</a:t>
            </a:r>
          </a:p>
        </p:txBody>
      </p:sp>
      <p:sp>
        <p:nvSpPr>
          <p:cNvPr id="26632" name="AutoShape 8">
            <a:extLst>
              <a:ext uri="{FF2B5EF4-FFF2-40B4-BE49-F238E27FC236}">
                <a16:creationId xmlns:a16="http://schemas.microsoft.com/office/drawing/2014/main" id="{7912121F-3349-4A6D-BEE8-A4962650F435}"/>
              </a:ext>
            </a:extLst>
          </p:cNvPr>
          <p:cNvSpPr>
            <a:spLocks/>
          </p:cNvSpPr>
          <p:nvPr/>
        </p:nvSpPr>
        <p:spPr bwMode="auto">
          <a:xfrm>
            <a:off x="6926263" y="1066800"/>
            <a:ext cx="1836737" cy="4800600"/>
          </a:xfrm>
          <a:prstGeom prst="borderCallout2">
            <a:avLst>
              <a:gd name="adj1" fmla="val 2380"/>
              <a:gd name="adj2" fmla="val -4148"/>
              <a:gd name="adj3" fmla="val 2380"/>
              <a:gd name="adj4" fmla="val -26190"/>
              <a:gd name="adj5" fmla="val 23148"/>
              <a:gd name="adj6" fmla="val -49181"/>
            </a:avLst>
          </a:prstGeom>
          <a:solidFill>
            <a:srgbClr val="FFFF00"/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อุปกรณ์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เครื่องมือ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ที่ทำงาน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สถาปัตยกรรม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งาน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กระบวนการ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สิ่งแวดล้อมในการทำงาน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ระบบคอมพิวเตอร์</a:t>
            </a:r>
            <a:endParaRPr lang="en-US" altLang="en-US" b="1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แบบฟอร์ม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ฯลฯ</a:t>
            </a:r>
          </a:p>
        </p:txBody>
      </p:sp>
      <p:sp>
        <p:nvSpPr>
          <p:cNvPr id="26633" name="AutoShape 9">
            <a:extLst>
              <a:ext uri="{FF2B5EF4-FFF2-40B4-BE49-F238E27FC236}">
                <a16:creationId xmlns:a16="http://schemas.microsoft.com/office/drawing/2014/main" id="{6A83671C-E3CA-4F56-AB74-F25990266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703513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5" name="Picture 11">
            <a:extLst>
              <a:ext uri="{FF2B5EF4-FFF2-40B4-BE49-F238E27FC236}">
                <a16:creationId xmlns:a16="http://schemas.microsoft.com/office/drawing/2014/main" id="{C2745F5E-5F17-4EBA-8CEA-2508AD0F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38600"/>
            <a:ext cx="41910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6" name="Picture 12">
            <a:hlinkClick r:id="" action="ppaction://media"/>
            <a:extLst>
              <a:ext uri="{FF2B5EF4-FFF2-40B4-BE49-F238E27FC236}">
                <a16:creationId xmlns:a16="http://schemas.microsoft.com/office/drawing/2014/main" id="{3DBB8754-BED1-4544-BE7A-FEDCBE746BCB}"/>
              </a:ext>
            </a:extLst>
          </p:cNvPr>
          <p:cNvPicPr>
            <a:picLocks noChangeAspect="1" noChangeArrowheads="1"/>
          </p:cNvPicPr>
          <p:nvPr>
            <a:wavAudioFile r:embed="rId1" name="~PP279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821BF58-7D17-485D-BAD9-37CC9F98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3E55-8832-4A91-A681-E4C97ED23BF2}" type="slidenum">
              <a:rPr lang="en-US" altLang="en-US"/>
              <a:pPr/>
              <a:t>32</a:t>
            </a:fld>
            <a:endParaRPr lang="th-TH" altLang="en-US"/>
          </a:p>
        </p:txBody>
      </p:sp>
      <p:sp>
        <p:nvSpPr>
          <p:cNvPr id="7170" name="Text Box 2">
            <a:extLst>
              <a:ext uri="{FF2B5EF4-FFF2-40B4-BE49-F238E27FC236}">
                <a16:creationId xmlns:a16="http://schemas.microsoft.com/office/drawing/2014/main" id="{A352AF7C-B4D8-49FB-BC59-4E7ACB717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841500"/>
            <a:ext cx="6494463" cy="31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6600" b="1">
                <a:solidFill>
                  <a:srgbClr val="6600CC"/>
                </a:solidFill>
              </a:rPr>
              <a:t>Quality Culture</a:t>
            </a:r>
          </a:p>
          <a:p>
            <a:pPr algn="ctr"/>
            <a:r>
              <a:rPr lang="en-US" altLang="en-US" sz="6600" b="1">
                <a:solidFill>
                  <a:srgbClr val="6600CC"/>
                </a:solidFill>
              </a:rPr>
              <a:t>Safety Culture</a:t>
            </a:r>
          </a:p>
          <a:p>
            <a:pPr algn="ctr"/>
            <a:r>
              <a:rPr lang="en-US" altLang="en-US" sz="6600" b="1">
                <a:solidFill>
                  <a:srgbClr val="6600CC"/>
                </a:solidFill>
              </a:rPr>
              <a:t>Learning Culture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AD0764D-59CB-4B4B-B691-8008D6AFD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/>
            <a:r>
              <a:rPr lang="en-US" altLang="en-US" sz="5400" b="1">
                <a:solidFill>
                  <a:schemeClr val="bg1"/>
                </a:solidFill>
                <a:latin typeface="Angsana New" panose="02020603050405020304" pitchFamily="18" charset="-34"/>
              </a:rPr>
              <a:t>QSL Culture</a:t>
            </a:r>
          </a:p>
        </p:txBody>
      </p:sp>
      <p:pic>
        <p:nvPicPr>
          <p:cNvPr id="7172" name="Picture 4">
            <a:hlinkClick r:id="" action="ppaction://media"/>
            <a:extLst>
              <a:ext uri="{FF2B5EF4-FFF2-40B4-BE49-F238E27FC236}">
                <a16:creationId xmlns:a16="http://schemas.microsoft.com/office/drawing/2014/main" id="{DEF15E01-0D7F-422C-A189-7796F0C76AA1}"/>
              </a:ext>
            </a:extLst>
          </p:cNvPr>
          <p:cNvPicPr>
            <a:picLocks noChangeAspect="1" noChangeArrowheads="1"/>
          </p:cNvPicPr>
          <p:nvPr>
            <a:wavAudioFile r:embed="rId1" name="~PP243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F07145A5-B09D-428B-A90C-4EEA889D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D8A62-7AA1-4499-8F74-7994E3841155}" type="slidenum">
              <a:rPr lang="en-US" altLang="en-US"/>
              <a:pPr/>
              <a:t>4</a:t>
            </a:fld>
            <a:endParaRPr lang="th-TH" altLang="en-US"/>
          </a:p>
        </p:txBody>
      </p:sp>
      <p:sp>
        <p:nvSpPr>
          <p:cNvPr id="8194" name="Oval 2">
            <a:extLst>
              <a:ext uri="{FF2B5EF4-FFF2-40B4-BE49-F238E27FC236}">
                <a16:creationId xmlns:a16="http://schemas.microsoft.com/office/drawing/2014/main" id="{EC32B60B-566B-4138-8702-14101415B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5181600" cy="2895600"/>
          </a:xfrm>
          <a:prstGeom prst="ellipse">
            <a:avLst/>
          </a:prstGeom>
          <a:solidFill>
            <a:srgbClr val="FFFF99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F8ADBBD-9F80-47B4-A479-88041E792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th-TH" altLang="en-US" sz="4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anose="02020603050405020304" pitchFamily="18" charset="-34"/>
              </a:rPr>
              <a:t>Management ใน </a:t>
            </a:r>
            <a:r>
              <a:rPr lang="en-US" altLang="en-US" sz="4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anose="02020603050405020304" pitchFamily="18" charset="-34"/>
              </a:rPr>
              <a:t>TQM</a:t>
            </a:r>
            <a:endParaRPr lang="th-TH" altLang="en-US" sz="4000">
              <a:solidFill>
                <a:schemeClr val="tx2"/>
              </a:solidFill>
            </a:endParaRPr>
          </a:p>
        </p:txBody>
      </p:sp>
      <p:sp>
        <p:nvSpPr>
          <p:cNvPr id="8196" name="Oval 4">
            <a:extLst>
              <a:ext uri="{FF2B5EF4-FFF2-40B4-BE49-F238E27FC236}">
                <a16:creationId xmlns:a16="http://schemas.microsoft.com/office/drawing/2014/main" id="{F4C9A251-D7FA-489B-B960-E43BF7873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276600"/>
            <a:ext cx="2209800" cy="990600"/>
          </a:xfrm>
          <a:prstGeom prst="ellipse">
            <a:avLst/>
          </a:prstGeom>
          <a:solidFill>
            <a:srgbClr val="63FFB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 b="1">
                <a:effectLst>
                  <a:outerShdw blurRad="38100" dist="38100" dir="2700000" algn="tl">
                    <a:srgbClr val="FFFFFF"/>
                  </a:outerShdw>
                </a:effectLst>
                <a:cs typeface="JasmineUPC" panose="02020603050405020304" pitchFamily="18" charset="-34"/>
              </a:rPr>
              <a:t>TQM</a:t>
            </a:r>
            <a:endParaRPr lang="en-US" altLang="en-US" sz="2000">
              <a:cs typeface="JasmineUPC" panose="02020603050405020304" pitchFamily="18" charset="-34"/>
            </a:endParaRPr>
          </a:p>
        </p:txBody>
      </p:sp>
      <p:sp>
        <p:nvSpPr>
          <p:cNvPr id="8197" name="Oval 5">
            <a:extLst>
              <a:ext uri="{FF2B5EF4-FFF2-40B4-BE49-F238E27FC236}">
                <a16:creationId xmlns:a16="http://schemas.microsoft.com/office/drawing/2014/main" id="{E502A2C8-D003-4937-A093-B2DDDC8C3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257800"/>
            <a:ext cx="2057400" cy="1066800"/>
          </a:xfrm>
          <a:prstGeom prst="ellipse">
            <a:avLst/>
          </a:prstGeom>
          <a:solidFill>
            <a:srgbClr val="FF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Linking-Pin</a:t>
            </a:r>
          </a:p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Organization</a:t>
            </a:r>
            <a:endParaRPr lang="en-US" altLang="en-US" sz="20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8198" name="Oval 6">
            <a:extLst>
              <a:ext uri="{FF2B5EF4-FFF2-40B4-BE49-F238E27FC236}">
                <a16:creationId xmlns:a16="http://schemas.microsoft.com/office/drawing/2014/main" id="{8BC5C372-21A9-440C-96A9-06DD5BBF3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048000"/>
            <a:ext cx="1905000" cy="1066800"/>
          </a:xfrm>
          <a:prstGeom prst="ellipse">
            <a:avLst/>
          </a:prstGeom>
          <a:solidFill>
            <a:srgbClr val="FF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Training &amp;</a:t>
            </a:r>
          </a:p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Development</a:t>
            </a:r>
            <a:endParaRPr lang="en-US" altLang="en-US" sz="20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8199" name="Oval 7">
            <a:extLst>
              <a:ext uri="{FF2B5EF4-FFF2-40B4-BE49-F238E27FC236}">
                <a16:creationId xmlns:a16="http://schemas.microsoft.com/office/drawing/2014/main" id="{A6ED405D-0B4A-4F40-B529-9BBC3C73A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953000"/>
            <a:ext cx="1905000" cy="1066800"/>
          </a:xfrm>
          <a:prstGeom prst="ellipse">
            <a:avLst/>
          </a:prstGeom>
          <a:solidFill>
            <a:srgbClr val="FF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Employee </a:t>
            </a:r>
          </a:p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Involvement</a:t>
            </a:r>
            <a:endParaRPr lang="en-US" altLang="en-US" sz="20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8200" name="Oval 8">
            <a:extLst>
              <a:ext uri="{FF2B5EF4-FFF2-40B4-BE49-F238E27FC236}">
                <a16:creationId xmlns:a16="http://schemas.microsoft.com/office/drawing/2014/main" id="{572439BF-75FF-4AC4-99F7-8EF316B9F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114800"/>
            <a:ext cx="1905000" cy="1143000"/>
          </a:xfrm>
          <a:prstGeom prst="ellipse">
            <a:avLst/>
          </a:prstGeom>
          <a:solidFill>
            <a:srgbClr val="FF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Achievement</a:t>
            </a:r>
          </a:p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Motivation</a:t>
            </a:r>
            <a:endParaRPr lang="en-US" altLang="en-US" sz="20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8201" name="Oval 9">
            <a:extLst>
              <a:ext uri="{FF2B5EF4-FFF2-40B4-BE49-F238E27FC236}">
                <a16:creationId xmlns:a16="http://schemas.microsoft.com/office/drawing/2014/main" id="{E8663BB0-A3C6-4238-B4BB-8CAA27B05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191000"/>
            <a:ext cx="1981200" cy="1066800"/>
          </a:xfrm>
          <a:prstGeom prst="ellipse">
            <a:avLst/>
          </a:prstGeom>
          <a:solidFill>
            <a:srgbClr val="FF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Organization</a:t>
            </a:r>
          </a:p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Development</a:t>
            </a:r>
            <a:endParaRPr lang="en-US" altLang="en-US" sz="20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8202" name="Oval 10">
            <a:extLst>
              <a:ext uri="{FF2B5EF4-FFF2-40B4-BE49-F238E27FC236}">
                <a16:creationId xmlns:a16="http://schemas.microsoft.com/office/drawing/2014/main" id="{6E1FEC3A-A93B-4BA4-AFD6-C5248110D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029200"/>
            <a:ext cx="2209800" cy="1066800"/>
          </a:xfrm>
          <a:prstGeom prst="ellipse">
            <a:avLst/>
          </a:prstGeom>
          <a:solidFill>
            <a:srgbClr val="FF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Socio-technical</a:t>
            </a:r>
          </a:p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Systems</a:t>
            </a:r>
            <a:endParaRPr lang="en-US" altLang="en-US" sz="20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8203" name="Oval 11">
            <a:extLst>
              <a:ext uri="{FF2B5EF4-FFF2-40B4-BE49-F238E27FC236}">
                <a16:creationId xmlns:a16="http://schemas.microsoft.com/office/drawing/2014/main" id="{2A8A369D-D6D9-4C03-B827-E1F0987A5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124200"/>
            <a:ext cx="1905000" cy="1066800"/>
          </a:xfrm>
          <a:prstGeom prst="ellipse">
            <a:avLst/>
          </a:prstGeom>
          <a:solidFill>
            <a:srgbClr val="FF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Corporate </a:t>
            </a:r>
          </a:p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Culture</a:t>
            </a:r>
            <a:endParaRPr lang="en-US" altLang="en-US" sz="20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8204" name="Oval 12">
            <a:extLst>
              <a:ext uri="{FF2B5EF4-FFF2-40B4-BE49-F238E27FC236}">
                <a16:creationId xmlns:a16="http://schemas.microsoft.com/office/drawing/2014/main" id="{09F32121-28B7-4415-90C8-A9CDD7825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057400"/>
            <a:ext cx="1905000" cy="1066800"/>
          </a:xfrm>
          <a:prstGeom prst="ellipse">
            <a:avLst/>
          </a:prstGeom>
          <a:solidFill>
            <a:srgbClr val="FF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Group</a:t>
            </a:r>
          </a:p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Dynamics</a:t>
            </a:r>
            <a:endParaRPr lang="en-US" altLang="en-US" sz="20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8205" name="Oval 13">
            <a:extLst>
              <a:ext uri="{FF2B5EF4-FFF2-40B4-BE49-F238E27FC236}">
                <a16:creationId xmlns:a16="http://schemas.microsoft.com/office/drawing/2014/main" id="{F28F7B08-A5BA-45D4-827E-D8EE35190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371600"/>
            <a:ext cx="2057400" cy="1066800"/>
          </a:xfrm>
          <a:prstGeom prst="ellipse">
            <a:avLst/>
          </a:prstGeom>
          <a:solidFill>
            <a:srgbClr val="FF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Scientific </a:t>
            </a:r>
          </a:p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Management</a:t>
            </a:r>
            <a:endParaRPr lang="en-US" altLang="en-US" sz="20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8206" name="Oval 14">
            <a:extLst>
              <a:ext uri="{FF2B5EF4-FFF2-40B4-BE49-F238E27FC236}">
                <a16:creationId xmlns:a16="http://schemas.microsoft.com/office/drawing/2014/main" id="{CB8373DD-917C-4F3A-9152-2DDAED680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371600"/>
            <a:ext cx="1905000" cy="1066800"/>
          </a:xfrm>
          <a:prstGeom prst="ellipse">
            <a:avLst/>
          </a:prstGeom>
          <a:solidFill>
            <a:srgbClr val="FF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Strategic </a:t>
            </a:r>
          </a:p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Planning</a:t>
            </a:r>
            <a:endParaRPr lang="en-US" altLang="en-US" sz="20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8207" name="Oval 15">
            <a:extLst>
              <a:ext uri="{FF2B5EF4-FFF2-40B4-BE49-F238E27FC236}">
                <a16:creationId xmlns:a16="http://schemas.microsoft.com/office/drawing/2014/main" id="{31B16930-5308-4FBF-A443-D123B4260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057400"/>
            <a:ext cx="1905000" cy="1066800"/>
          </a:xfrm>
          <a:prstGeom prst="ellipse">
            <a:avLst/>
          </a:prstGeom>
          <a:solidFill>
            <a:srgbClr val="FF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New</a:t>
            </a:r>
          </a:p>
          <a:p>
            <a:pPr algn="ctr"/>
            <a:r>
              <a:rPr lang="en-US" altLang="en-US" sz="2400" b="1">
                <a:solidFill>
                  <a:schemeClr val="tx2"/>
                </a:solidFill>
                <a:cs typeface="JasmineUPC" panose="02020603050405020304" pitchFamily="18" charset="-34"/>
              </a:rPr>
              <a:t>Leadership</a:t>
            </a:r>
            <a:endParaRPr lang="en-US" altLang="en-US" sz="2000">
              <a:solidFill>
                <a:schemeClr val="tx2"/>
              </a:solidFill>
              <a:cs typeface="JasmineUPC" panose="02020603050405020304" pitchFamily="18" charset="-34"/>
            </a:endParaRPr>
          </a:p>
        </p:txBody>
      </p:sp>
      <p:sp>
        <p:nvSpPr>
          <p:cNvPr id="8208" name="Line 16">
            <a:extLst>
              <a:ext uri="{FF2B5EF4-FFF2-40B4-BE49-F238E27FC236}">
                <a16:creationId xmlns:a16="http://schemas.microsoft.com/office/drawing/2014/main" id="{DA0973AE-7897-4C1A-BF13-F682E0B992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495800"/>
            <a:ext cx="0" cy="5334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Line 17">
            <a:extLst>
              <a:ext uri="{FF2B5EF4-FFF2-40B4-BE49-F238E27FC236}">
                <a16:creationId xmlns:a16="http://schemas.microsoft.com/office/drawing/2014/main" id="{7CF94F21-339A-4B23-B393-A1495AEA41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4495800"/>
            <a:ext cx="457200" cy="4572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Line 18">
            <a:extLst>
              <a:ext uri="{FF2B5EF4-FFF2-40B4-BE49-F238E27FC236}">
                <a16:creationId xmlns:a16="http://schemas.microsoft.com/office/drawing/2014/main" id="{8000FC69-C694-458C-983F-F1157B10C4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3733800"/>
            <a:ext cx="8382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Line 19">
            <a:extLst>
              <a:ext uri="{FF2B5EF4-FFF2-40B4-BE49-F238E27FC236}">
                <a16:creationId xmlns:a16="http://schemas.microsoft.com/office/drawing/2014/main" id="{B0562FAB-2C5C-426C-8787-DFD8609FB6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4191000"/>
            <a:ext cx="762000" cy="2286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" name="Line 20">
            <a:extLst>
              <a:ext uri="{FF2B5EF4-FFF2-40B4-BE49-F238E27FC236}">
                <a16:creationId xmlns:a16="http://schemas.microsoft.com/office/drawing/2014/main" id="{FF76C5B1-86D9-473C-94A6-5492D7EFEE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3810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Line 21">
            <a:extLst>
              <a:ext uri="{FF2B5EF4-FFF2-40B4-BE49-F238E27FC236}">
                <a16:creationId xmlns:a16="http://schemas.microsoft.com/office/drawing/2014/main" id="{E1A72E80-70FD-4FB5-AF4E-07E5F2DD8C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2667000"/>
            <a:ext cx="304800" cy="5334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Line 22">
            <a:extLst>
              <a:ext uri="{FF2B5EF4-FFF2-40B4-BE49-F238E27FC236}">
                <a16:creationId xmlns:a16="http://schemas.microsoft.com/office/drawing/2014/main" id="{71503BCC-8B77-4528-9250-CB8A75A63F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5400" y="2667000"/>
            <a:ext cx="304800" cy="4572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5" name="Line 23">
            <a:extLst>
              <a:ext uri="{FF2B5EF4-FFF2-40B4-BE49-F238E27FC236}">
                <a16:creationId xmlns:a16="http://schemas.microsoft.com/office/drawing/2014/main" id="{DBB6003E-08F1-4A93-BD02-0FE4E96E9E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3048000"/>
            <a:ext cx="685800" cy="304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Line 24">
            <a:extLst>
              <a:ext uri="{FF2B5EF4-FFF2-40B4-BE49-F238E27FC236}">
                <a16:creationId xmlns:a16="http://schemas.microsoft.com/office/drawing/2014/main" id="{F8D79CAD-89EB-4692-9DC4-88BF5862E9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3657600"/>
            <a:ext cx="7620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Line 25">
            <a:extLst>
              <a:ext uri="{FF2B5EF4-FFF2-40B4-BE49-F238E27FC236}">
                <a16:creationId xmlns:a16="http://schemas.microsoft.com/office/drawing/2014/main" id="{B37D22FA-6178-4939-B055-0F49347E61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67400" y="4038600"/>
            <a:ext cx="838200" cy="2286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Line 26">
            <a:extLst>
              <a:ext uri="{FF2B5EF4-FFF2-40B4-BE49-F238E27FC236}">
                <a16:creationId xmlns:a16="http://schemas.microsoft.com/office/drawing/2014/main" id="{745E1083-4819-45A0-BA6B-C4DADEC51E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57800" y="4343400"/>
            <a:ext cx="533400" cy="5334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Text Box 28">
            <a:extLst>
              <a:ext uri="{FF2B5EF4-FFF2-40B4-BE49-F238E27FC236}">
                <a16:creationId xmlns:a16="http://schemas.microsoft.com/office/drawing/2014/main" id="{AC853D24-50E8-41EC-946E-8971FB02D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762000"/>
            <a:ext cx="74882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3600" b="1">
                <a:solidFill>
                  <a:srgbClr val="6600CC"/>
                </a:solidFill>
                <a:cs typeface="FreesiaUPC" panose="020B0604020202020204" pitchFamily="34" charset="-34"/>
              </a:rPr>
              <a:t>ความสำคัญอยู่ที่การใช้หลายๆ แนวคิด ไปพร้อมๆ กัน</a:t>
            </a:r>
          </a:p>
        </p:txBody>
      </p:sp>
      <p:pic>
        <p:nvPicPr>
          <p:cNvPr id="8221" name="Picture 29">
            <a:hlinkClick r:id="" action="ppaction://media"/>
            <a:extLst>
              <a:ext uri="{FF2B5EF4-FFF2-40B4-BE49-F238E27FC236}">
                <a16:creationId xmlns:a16="http://schemas.microsoft.com/office/drawing/2014/main" id="{16DA4CB2-052E-4013-BA1A-E9406306A15F}"/>
              </a:ext>
            </a:extLst>
          </p:cNvPr>
          <p:cNvPicPr>
            <a:picLocks noChangeAspect="1" noChangeArrowheads="1"/>
          </p:cNvPicPr>
          <p:nvPr>
            <a:wavAudioFile r:embed="rId1" name="~PP1948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D80564-C8C2-4CD5-9358-69F96992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F2EF-0C13-42BC-8FB8-E071385EE2C8}" type="slidenum">
              <a:rPr lang="en-US" altLang="en-US"/>
              <a:pPr/>
              <a:t>5</a:t>
            </a:fld>
            <a:endParaRPr lang="th-TH" alt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462E773-D251-4E19-A836-5B59D21C1D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077200" cy="54864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นำจากระดับรากหญ้า มิใช่นำจากบนลงล่าง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โครงการ โครงการ โครงการ มิใช่เอาแต่วางแผน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ค้นหาวีรบุรุษ มิใช่ออกคำสั่ง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การสาธิตที่น่าตื่นเต้น มิใช่การจัดการระดับจุลภาค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เล่าเรื่อง มิใช่บอกคนว่าต้องทำอย่างไร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สร้างแฟ้มงานลงทุน มิใช่กำกับรายการ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เดินทะลุสิ่งกำบัง มิใช่ทำงานผ่านช่องทาง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พร้อมที่จะเปลี่ยนแปลงโลก มิใช่ยอมรับชีวิต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21BFD84B-13AE-4D77-ABC1-31B0F7863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23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งานของคนเป็นนาย (จาก </a:t>
            </a:r>
            <a:r>
              <a:rPr lang="en-US" altLang="en-US" sz="4800" b="1">
                <a:solidFill>
                  <a:schemeClr val="bg1"/>
                </a:solidFill>
                <a:latin typeface="Browallia New" panose="020B0604020202020204" pitchFamily="34" charset="-34"/>
                <a:cs typeface="FreesiaUPC" panose="020B0604020202020204" pitchFamily="34" charset="-34"/>
              </a:rPr>
              <a:t>Re-Imagine)</a:t>
            </a:r>
            <a:endParaRPr lang="th-TH" altLang="en-US" sz="4800" b="1">
              <a:solidFill>
                <a:schemeClr val="bg1"/>
              </a:solidFill>
              <a:latin typeface="Browallia New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27654" name="Picture 6">
            <a:hlinkClick r:id="" action="ppaction://media"/>
            <a:extLst>
              <a:ext uri="{FF2B5EF4-FFF2-40B4-BE49-F238E27FC236}">
                <a16:creationId xmlns:a16="http://schemas.microsoft.com/office/drawing/2014/main" id="{F65C8B8B-A481-43B2-AE0E-FEDA78AD1A7E}"/>
              </a:ext>
            </a:extLst>
          </p:cNvPr>
          <p:cNvPicPr>
            <a:picLocks noChangeAspect="1" noChangeArrowheads="1"/>
          </p:cNvPicPr>
          <p:nvPr>
            <a:wavAudioFile r:embed="rId2" name="~PP202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6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4"/>
                </p:tgtEl>
              </p:cMediaNode>
            </p:audio>
          </p:childTnLst>
        </p:cTn>
      </p:par>
    </p:tnLst>
    <p:bldLst>
      <p:bldP spid="2765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26B8C76F-E995-49A7-A3D4-881D612A0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DAD96-30AC-4532-9686-11C4595BE390}" type="slidenum">
              <a:rPr lang="en-US" altLang="en-US"/>
              <a:pPr/>
              <a:t>6</a:t>
            </a:fld>
            <a:endParaRPr lang="th-TH" altLang="en-US"/>
          </a:p>
        </p:txBody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F2C2F866-4B3F-41F9-BF53-61B15E3E0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62075"/>
            <a:ext cx="2497138" cy="396875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Upper management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48DAE73F-FCE8-4E16-BEA9-46F777387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362075"/>
            <a:ext cx="2657475" cy="3968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Central management</a:t>
            </a: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093180EB-22D5-4609-9614-C866C03E3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85963"/>
            <a:ext cx="2128838" cy="396875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Supervisor/boss</a:t>
            </a:r>
          </a:p>
        </p:txBody>
      </p:sp>
      <p:sp>
        <p:nvSpPr>
          <p:cNvPr id="40966" name="Text Box 6">
            <a:extLst>
              <a:ext uri="{FF2B5EF4-FFF2-40B4-BE49-F238E27FC236}">
                <a16:creationId xmlns:a16="http://schemas.microsoft.com/office/drawing/2014/main" id="{CF1B7BDB-BAA9-4309-A418-59C78E01E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981200"/>
            <a:ext cx="3517900" cy="3968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Team leader/Coach/Leader</a:t>
            </a:r>
          </a:p>
        </p:txBody>
      </p:sp>
      <p:sp>
        <p:nvSpPr>
          <p:cNvPr id="40967" name="Text Box 7">
            <a:extLst>
              <a:ext uri="{FF2B5EF4-FFF2-40B4-BE49-F238E27FC236}">
                <a16:creationId xmlns:a16="http://schemas.microsoft.com/office/drawing/2014/main" id="{051D08EF-C991-4F3B-84F5-4AF91C1E7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89213"/>
            <a:ext cx="1301750" cy="396875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Employee</a:t>
            </a:r>
          </a:p>
        </p:txBody>
      </p:sp>
      <p:sp>
        <p:nvSpPr>
          <p:cNvPr id="40968" name="Text Box 8">
            <a:extLst>
              <a:ext uri="{FF2B5EF4-FFF2-40B4-BE49-F238E27FC236}">
                <a16:creationId xmlns:a16="http://schemas.microsoft.com/office/drawing/2014/main" id="{FF14BFA4-FD7C-4ACA-899B-741952BA1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651125"/>
            <a:ext cx="5867400" cy="3968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Staff person/team member/partner/associate</a:t>
            </a:r>
          </a:p>
        </p:txBody>
      </p:sp>
      <p:sp>
        <p:nvSpPr>
          <p:cNvPr id="40969" name="Text Box 9">
            <a:extLst>
              <a:ext uri="{FF2B5EF4-FFF2-40B4-BE49-F238E27FC236}">
                <a16:creationId xmlns:a16="http://schemas.microsoft.com/office/drawing/2014/main" id="{67799E4E-4F85-4F7B-8E52-D7C578F56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05163"/>
            <a:ext cx="2395538" cy="396875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Chain of command</a:t>
            </a:r>
          </a:p>
        </p:txBody>
      </p:sp>
      <p:sp>
        <p:nvSpPr>
          <p:cNvPr id="40970" name="Text Box 10">
            <a:extLst>
              <a:ext uri="{FF2B5EF4-FFF2-40B4-BE49-F238E27FC236}">
                <a16:creationId xmlns:a16="http://schemas.microsoft.com/office/drawing/2014/main" id="{6594EF99-676B-47B2-8DC7-BE9510A4D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200400"/>
            <a:ext cx="3162300" cy="3968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Decision-making process</a:t>
            </a:r>
          </a:p>
        </p:txBody>
      </p:sp>
      <p:sp>
        <p:nvSpPr>
          <p:cNvPr id="40971" name="Text Box 11">
            <a:extLst>
              <a:ext uri="{FF2B5EF4-FFF2-40B4-BE49-F238E27FC236}">
                <a16:creationId xmlns:a16="http://schemas.microsoft.com/office/drawing/2014/main" id="{6217FB72-0E16-4DDC-992C-56BECA62B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08413"/>
            <a:ext cx="636588" cy="396875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Job</a:t>
            </a:r>
          </a:p>
        </p:txBody>
      </p:sp>
      <p:sp>
        <p:nvSpPr>
          <p:cNvPr id="40972" name="Text Box 12">
            <a:extLst>
              <a:ext uri="{FF2B5EF4-FFF2-40B4-BE49-F238E27FC236}">
                <a16:creationId xmlns:a16="http://schemas.microsoft.com/office/drawing/2014/main" id="{F8B2759E-BBD3-44EB-8ECB-6C74AC946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876675"/>
            <a:ext cx="839788" cy="3968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Work</a:t>
            </a:r>
          </a:p>
        </p:txBody>
      </p:sp>
      <p:sp>
        <p:nvSpPr>
          <p:cNvPr id="40973" name="Text Box 13">
            <a:extLst>
              <a:ext uri="{FF2B5EF4-FFF2-40B4-BE49-F238E27FC236}">
                <a16:creationId xmlns:a16="http://schemas.microsoft.com/office/drawing/2014/main" id="{41869C05-DF5F-40A6-B139-EC71FEB33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418013"/>
            <a:ext cx="2078038" cy="396875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Job description</a:t>
            </a:r>
          </a:p>
        </p:txBody>
      </p:sp>
      <p:sp>
        <p:nvSpPr>
          <p:cNvPr id="40974" name="Text Box 14">
            <a:extLst>
              <a:ext uri="{FF2B5EF4-FFF2-40B4-BE49-F238E27FC236}">
                <a16:creationId xmlns:a16="http://schemas.microsoft.com/office/drawing/2014/main" id="{31E9974B-1297-4D5B-AD90-32E7E2E54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4410075"/>
            <a:ext cx="4321175" cy="3968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Performance Contract/Agreement</a:t>
            </a:r>
          </a:p>
        </p:txBody>
      </p:sp>
      <p:sp>
        <p:nvSpPr>
          <p:cNvPr id="40975" name="Text Box 15">
            <a:extLst>
              <a:ext uri="{FF2B5EF4-FFF2-40B4-BE49-F238E27FC236}">
                <a16:creationId xmlns:a16="http://schemas.microsoft.com/office/drawing/2014/main" id="{E5A1FE61-D64F-441B-BF21-801CAEDC0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027613"/>
            <a:ext cx="987425" cy="396875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Office</a:t>
            </a:r>
          </a:p>
        </p:txBody>
      </p:sp>
      <p:sp>
        <p:nvSpPr>
          <p:cNvPr id="40976" name="Text Box 16">
            <a:extLst>
              <a:ext uri="{FF2B5EF4-FFF2-40B4-BE49-F238E27FC236}">
                <a16:creationId xmlns:a16="http://schemas.microsoft.com/office/drawing/2014/main" id="{F3B29019-2AB6-462E-B1F8-FBD5A27F2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013325"/>
            <a:ext cx="3981450" cy="3968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Workspace/virtual environment</a:t>
            </a:r>
          </a:p>
        </p:txBody>
      </p:sp>
      <p:sp>
        <p:nvSpPr>
          <p:cNvPr id="40977" name="Text Box 17">
            <a:extLst>
              <a:ext uri="{FF2B5EF4-FFF2-40B4-BE49-F238E27FC236}">
                <a16:creationId xmlns:a16="http://schemas.microsoft.com/office/drawing/2014/main" id="{4E42718A-D6D1-4815-B616-2F325E577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5643563"/>
            <a:ext cx="1362075" cy="396875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Promotion</a:t>
            </a:r>
          </a:p>
        </p:txBody>
      </p:sp>
      <p:sp>
        <p:nvSpPr>
          <p:cNvPr id="40978" name="Text Box 18">
            <a:extLst>
              <a:ext uri="{FF2B5EF4-FFF2-40B4-BE49-F238E27FC236}">
                <a16:creationId xmlns:a16="http://schemas.microsoft.com/office/drawing/2014/main" id="{367FA6B8-319E-434B-A282-C1022885B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622925"/>
            <a:ext cx="2614613" cy="3968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latin typeface="Comic Sans MS" panose="030F0702030302020204" pitchFamily="66" charset="0"/>
                <a:cs typeface="JasmineUPC" panose="02020603050405020304" pitchFamily="18" charset="-34"/>
              </a:rPr>
              <a:t>Lateral Opportunity</a:t>
            </a:r>
          </a:p>
        </p:txBody>
      </p:sp>
      <p:sp>
        <p:nvSpPr>
          <p:cNvPr id="40979" name="Line 19">
            <a:extLst>
              <a:ext uri="{FF2B5EF4-FFF2-40B4-BE49-F238E27FC236}">
                <a16:creationId xmlns:a16="http://schemas.microsoft.com/office/drawing/2014/main" id="{BE0A0957-42ED-4901-B6F2-F0F5B5B9E3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1309688"/>
            <a:ext cx="0" cy="4724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0" name="Line 20">
            <a:extLst>
              <a:ext uri="{FF2B5EF4-FFF2-40B4-BE49-F238E27FC236}">
                <a16:creationId xmlns:a16="http://schemas.microsoft.com/office/drawing/2014/main" id="{0EC325AB-F65E-44D9-9EAD-D1571617686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371600"/>
            <a:ext cx="0" cy="4724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2" name="Rectangle 22">
            <a:extLst>
              <a:ext uri="{FF2B5EF4-FFF2-40B4-BE49-F238E27FC236}">
                <a16:creationId xmlns:a16="http://schemas.microsoft.com/office/drawing/2014/main" id="{9F10FDDA-D16B-4FFD-A04C-B590D03F4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ปรับเปลี่ยนถ้อยคำ </a:t>
            </a:r>
            <a:r>
              <a: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-&gt; </a:t>
            </a: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นำสู่ความคิดใหม่</a:t>
            </a:r>
          </a:p>
        </p:txBody>
      </p:sp>
      <p:pic>
        <p:nvPicPr>
          <p:cNvPr id="40983" name="Picture 23">
            <a:hlinkClick r:id="" action="ppaction://media"/>
            <a:extLst>
              <a:ext uri="{FF2B5EF4-FFF2-40B4-BE49-F238E27FC236}">
                <a16:creationId xmlns:a16="http://schemas.microsoft.com/office/drawing/2014/main" id="{8EDA0E6D-8133-4CA7-B986-764BD246E597}"/>
              </a:ext>
            </a:extLst>
          </p:cNvPr>
          <p:cNvPicPr>
            <a:picLocks noChangeAspect="1" noChangeArrowheads="1"/>
          </p:cNvPicPr>
          <p:nvPr>
            <a:wavAudioFile r:embed="rId2" name="~PP255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0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3"/>
                </p:tgtEl>
              </p:cMediaNode>
            </p:audio>
          </p:childTnLst>
        </p:cTn>
      </p:par>
    </p:tnLst>
    <p:bldLst>
      <p:bldP spid="40963" grpId="0" animBg="1" autoUpdateAnimBg="0"/>
      <p:bldP spid="40964" grpId="0" animBg="1" autoUpdateAnimBg="0"/>
      <p:bldP spid="40965" grpId="0" animBg="1" autoUpdateAnimBg="0"/>
      <p:bldP spid="40966" grpId="0" animBg="1" autoUpdateAnimBg="0"/>
      <p:bldP spid="40967" grpId="0" animBg="1" autoUpdateAnimBg="0"/>
      <p:bldP spid="40968" grpId="0" animBg="1" autoUpdateAnimBg="0"/>
      <p:bldP spid="40969" grpId="0" animBg="1" autoUpdateAnimBg="0"/>
      <p:bldP spid="40970" grpId="0" animBg="1" autoUpdateAnimBg="0"/>
      <p:bldP spid="40971" grpId="0" animBg="1" autoUpdateAnimBg="0"/>
      <p:bldP spid="40972" grpId="0" animBg="1" autoUpdateAnimBg="0"/>
      <p:bldP spid="40973" grpId="0" animBg="1" autoUpdateAnimBg="0"/>
      <p:bldP spid="40974" grpId="0" animBg="1" autoUpdateAnimBg="0"/>
      <p:bldP spid="40975" grpId="0" animBg="1" autoUpdateAnimBg="0"/>
      <p:bldP spid="40976" grpId="0" animBg="1" autoUpdateAnimBg="0"/>
      <p:bldP spid="40977" grpId="0" animBg="1" autoUpdateAnimBg="0"/>
      <p:bldP spid="40978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728C75B6-BC45-4986-A348-8D60DBF26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ECEA-30E5-4C15-BA12-9C879F7E03E3}" type="slidenum">
              <a:rPr lang="en-US" altLang="en-US"/>
              <a:pPr/>
              <a:t>7</a:t>
            </a:fld>
            <a:endParaRPr lang="th-TH" altLang="en-US"/>
          </a:p>
        </p:txBody>
      </p:sp>
      <p:sp>
        <p:nvSpPr>
          <p:cNvPr id="9220" name="Text Box 1028">
            <a:extLst>
              <a:ext uri="{FF2B5EF4-FFF2-40B4-BE49-F238E27FC236}">
                <a16:creationId xmlns:a16="http://schemas.microsoft.com/office/drawing/2014/main" id="{BA971323-E6DD-46B1-9C2B-77328AE7D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653088"/>
            <a:ext cx="6477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solidFill>
                  <a:schemeClr val="bg1"/>
                </a:solidFill>
              </a:rPr>
              <a:t>Intrinsic Technology</a:t>
            </a:r>
          </a:p>
        </p:txBody>
      </p:sp>
      <p:sp>
        <p:nvSpPr>
          <p:cNvPr id="9221" name="Text Box 1029">
            <a:extLst>
              <a:ext uri="{FF2B5EF4-FFF2-40B4-BE49-F238E27FC236}">
                <a16:creationId xmlns:a16="http://schemas.microsoft.com/office/drawing/2014/main" id="{2385302A-5ED2-4803-AF91-AE7EFED84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257800"/>
            <a:ext cx="6477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9222" name="Text Box 1030">
            <a:extLst>
              <a:ext uri="{FF2B5EF4-FFF2-40B4-BE49-F238E27FC236}">
                <a16:creationId xmlns:a16="http://schemas.microsoft.com/office/drawing/2014/main" id="{A7839AE3-412F-46FE-97BB-981CAF3E1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11413"/>
            <a:ext cx="1844675" cy="29019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/>
              <a:t>CONCEPTS</a:t>
            </a:r>
          </a:p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Market in</a:t>
            </a:r>
          </a:p>
          <a:p>
            <a:pPr algn="ctr"/>
            <a:r>
              <a:rPr lang="en-US" altLang="en-US" sz="1600" b="1">
                <a:solidFill>
                  <a:schemeClr val="tx2"/>
                </a:solidFill>
              </a:rPr>
              <a:t>Next processes </a:t>
            </a:r>
          </a:p>
          <a:p>
            <a:pPr algn="ctr"/>
            <a:r>
              <a:rPr lang="en-US" altLang="en-US" sz="1600" b="1">
                <a:solidFill>
                  <a:schemeClr val="tx2"/>
                </a:solidFill>
              </a:rPr>
              <a:t>are our customers</a:t>
            </a:r>
          </a:p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Process </a:t>
            </a:r>
          </a:p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orientation</a:t>
            </a:r>
          </a:p>
          <a:p>
            <a:pPr algn="ctr"/>
            <a:r>
              <a:rPr lang="en-US" altLang="en-US" sz="1600" b="1"/>
              <a:t>Standardization</a:t>
            </a:r>
          </a:p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Prevention</a:t>
            </a:r>
          </a:p>
          <a:p>
            <a:pPr algn="ctr"/>
            <a:r>
              <a:rPr lang="en-US" altLang="en-US" sz="1600" b="1"/>
              <a:t>PDCA</a:t>
            </a:r>
          </a:p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Management </a:t>
            </a:r>
          </a:p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by facts</a:t>
            </a:r>
          </a:p>
        </p:txBody>
      </p:sp>
      <p:sp>
        <p:nvSpPr>
          <p:cNvPr id="9223" name="Text Box 1031">
            <a:extLst>
              <a:ext uri="{FF2B5EF4-FFF2-40B4-BE49-F238E27FC236}">
                <a16:creationId xmlns:a16="http://schemas.microsoft.com/office/drawing/2014/main" id="{622A2C46-239D-4719-B935-9E844CF11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454275"/>
            <a:ext cx="2217738" cy="2870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/>
              <a:t>TECHNIQUES</a:t>
            </a:r>
          </a:p>
          <a:p>
            <a:pPr algn="ctr"/>
            <a:endParaRPr lang="en-US" altLang="en-US" sz="1400" b="1">
              <a:solidFill>
                <a:schemeClr val="accent2"/>
              </a:solidFill>
            </a:endParaRPr>
          </a:p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7 QC Tools</a:t>
            </a:r>
          </a:p>
          <a:p>
            <a:pPr algn="ctr"/>
            <a:endParaRPr lang="en-US" altLang="en-US" sz="1600" b="1">
              <a:solidFill>
                <a:schemeClr val="accent2"/>
              </a:solidFill>
            </a:endParaRPr>
          </a:p>
          <a:p>
            <a:pPr algn="ctr"/>
            <a:r>
              <a:rPr lang="en-US" altLang="en-US" sz="1600" b="1">
                <a:solidFill>
                  <a:schemeClr val="tx2"/>
                </a:solidFill>
              </a:rPr>
              <a:t>7 New QC Tools</a:t>
            </a:r>
          </a:p>
          <a:p>
            <a:pPr algn="ctr"/>
            <a:endParaRPr lang="en-US" altLang="en-US" sz="1600" b="1">
              <a:solidFill>
                <a:schemeClr val="tx2"/>
              </a:solidFill>
            </a:endParaRPr>
          </a:p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Statistical methods</a:t>
            </a:r>
          </a:p>
          <a:p>
            <a:pPr algn="ctr"/>
            <a:endParaRPr lang="en-US" altLang="en-US" sz="1600" b="1">
              <a:solidFill>
                <a:schemeClr val="accent2"/>
              </a:solidFill>
            </a:endParaRPr>
          </a:p>
          <a:p>
            <a:pPr algn="ctr"/>
            <a:r>
              <a:rPr lang="en-US" altLang="en-US" sz="1600" b="1"/>
              <a:t>Others</a:t>
            </a:r>
          </a:p>
          <a:p>
            <a:pPr algn="ctr"/>
            <a:endParaRPr lang="en-US" altLang="en-US" sz="1600" b="1"/>
          </a:p>
          <a:p>
            <a:pPr algn="ctr"/>
            <a:endParaRPr lang="en-US" altLang="en-US" sz="1600" b="1">
              <a:solidFill>
                <a:schemeClr val="accent2"/>
              </a:solidFill>
            </a:endParaRPr>
          </a:p>
        </p:txBody>
      </p:sp>
      <p:sp>
        <p:nvSpPr>
          <p:cNvPr id="9224" name="Text Box 1032">
            <a:extLst>
              <a:ext uri="{FF2B5EF4-FFF2-40B4-BE49-F238E27FC236}">
                <a16:creationId xmlns:a16="http://schemas.microsoft.com/office/drawing/2014/main" id="{7AE539DF-A3FA-4A79-8B19-0A12C55B0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432050"/>
            <a:ext cx="1978025" cy="29019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/>
              <a:t>VEHICLES</a:t>
            </a:r>
          </a:p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Policy management</a:t>
            </a:r>
          </a:p>
          <a:p>
            <a:pPr algn="ctr"/>
            <a:endParaRPr lang="en-US" altLang="en-US" sz="1600" b="1">
              <a:solidFill>
                <a:schemeClr val="accent2"/>
              </a:solidFill>
            </a:endParaRPr>
          </a:p>
          <a:p>
            <a:pPr algn="ctr"/>
            <a:r>
              <a:rPr lang="en-US" altLang="en-US" sz="1600" b="1">
                <a:solidFill>
                  <a:schemeClr val="tx2"/>
                </a:solidFill>
              </a:rPr>
              <a:t>Daily Management</a:t>
            </a:r>
          </a:p>
          <a:p>
            <a:pPr algn="ctr"/>
            <a:r>
              <a:rPr lang="en-US" altLang="en-US" sz="1600" b="1">
                <a:solidFill>
                  <a:schemeClr val="tx2"/>
                </a:solidFill>
              </a:rPr>
              <a:t>- TPM</a:t>
            </a:r>
          </a:p>
          <a:p>
            <a:pPr algn="ctr"/>
            <a:r>
              <a:rPr lang="en-US" altLang="en-US" sz="1600" b="1">
                <a:solidFill>
                  <a:schemeClr val="tx2"/>
                </a:solidFill>
              </a:rPr>
              <a:t>- ISO Management </a:t>
            </a:r>
          </a:p>
          <a:p>
            <a:pPr algn="ctr"/>
            <a:r>
              <a:rPr lang="en-US" altLang="en-US" sz="1600" b="1">
                <a:solidFill>
                  <a:schemeClr val="tx2"/>
                </a:solidFill>
              </a:rPr>
              <a:t>Series</a:t>
            </a:r>
          </a:p>
          <a:p>
            <a:pPr algn="ctr"/>
            <a:r>
              <a:rPr lang="en-US" altLang="en-US" sz="1600" b="1">
                <a:solidFill>
                  <a:schemeClr val="tx2"/>
                </a:solidFill>
              </a:rPr>
              <a:t>- IT</a:t>
            </a:r>
          </a:p>
          <a:p>
            <a:pPr algn="ctr"/>
            <a:endParaRPr lang="en-US" altLang="en-US" sz="1600" b="1">
              <a:solidFill>
                <a:schemeClr val="tx2"/>
              </a:solidFill>
            </a:endParaRPr>
          </a:p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Bottom up activities,</a:t>
            </a:r>
          </a:p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 others</a:t>
            </a:r>
          </a:p>
        </p:txBody>
      </p:sp>
      <p:sp>
        <p:nvSpPr>
          <p:cNvPr id="9225" name="Oval 1033">
            <a:extLst>
              <a:ext uri="{FF2B5EF4-FFF2-40B4-BE49-F238E27FC236}">
                <a16:creationId xmlns:a16="http://schemas.microsoft.com/office/drawing/2014/main" id="{192377EC-2E0D-4589-9A9C-21427A06C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200400"/>
            <a:ext cx="1447800" cy="990600"/>
          </a:xfrm>
          <a:prstGeom prst="ellipse">
            <a:avLst/>
          </a:prstGeom>
          <a:solidFill>
            <a:srgbClr val="CC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/>
              <a:t>Cultural</a:t>
            </a:r>
          </a:p>
          <a:p>
            <a:pPr algn="ctr"/>
            <a:r>
              <a:rPr lang="en-US" altLang="en-US" sz="2400"/>
              <a:t>Change</a:t>
            </a:r>
          </a:p>
        </p:txBody>
      </p:sp>
      <p:sp>
        <p:nvSpPr>
          <p:cNvPr id="9226" name="AutoShape 1034">
            <a:extLst>
              <a:ext uri="{FF2B5EF4-FFF2-40B4-BE49-F238E27FC236}">
                <a16:creationId xmlns:a16="http://schemas.microsoft.com/office/drawing/2014/main" id="{F59A5735-1CC3-4795-9A8F-81B77F8BF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1676400"/>
            <a:ext cx="7467600" cy="762000"/>
          </a:xfrm>
          <a:prstGeom prst="flowChartExtra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/>
              <a:t>Quality</a:t>
            </a:r>
          </a:p>
          <a:p>
            <a:pPr algn="ctr"/>
            <a:endParaRPr lang="en-US" altLang="en-US" sz="1600" b="1"/>
          </a:p>
        </p:txBody>
      </p:sp>
      <p:sp>
        <p:nvSpPr>
          <p:cNvPr id="9227" name="AutoShape 1035">
            <a:extLst>
              <a:ext uri="{FF2B5EF4-FFF2-40B4-BE49-F238E27FC236}">
                <a16:creationId xmlns:a16="http://schemas.microsoft.com/office/drawing/2014/main" id="{4CB0D29F-EEEF-465C-83B7-9F7BDB0B6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505200"/>
            <a:ext cx="3810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Text Box 1036">
            <a:extLst>
              <a:ext uri="{FF2B5EF4-FFF2-40B4-BE49-F238E27FC236}">
                <a16:creationId xmlns:a16="http://schemas.microsoft.com/office/drawing/2014/main" id="{F83945EF-A678-4D4A-9201-80180366F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8" y="1143000"/>
            <a:ext cx="2881312" cy="4572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chemeClr val="bg1"/>
                </a:solidFill>
              </a:rPr>
              <a:t>Customer Satisfaction</a:t>
            </a:r>
          </a:p>
        </p:txBody>
      </p:sp>
      <p:sp>
        <p:nvSpPr>
          <p:cNvPr id="9229" name="Rectangle 1037">
            <a:extLst>
              <a:ext uri="{FF2B5EF4-FFF2-40B4-BE49-F238E27FC236}">
                <a16:creationId xmlns:a16="http://schemas.microsoft.com/office/drawing/2014/main" id="{E2A12B06-A43B-47DA-9CC2-46BF72C5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4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JasmineUPC" panose="02020603050405020304" pitchFamily="18" charset="-34"/>
              </a:rPr>
              <a:t>TQM Model</a:t>
            </a:r>
            <a:endParaRPr lang="en-US" altLang="en-US" sz="4000">
              <a:solidFill>
                <a:schemeClr val="tx2"/>
              </a:solidFill>
            </a:endParaRPr>
          </a:p>
        </p:txBody>
      </p:sp>
      <p:pic>
        <p:nvPicPr>
          <p:cNvPr id="9230" name="Picture 1038">
            <a:hlinkClick r:id="" action="ppaction://media"/>
            <a:extLst>
              <a:ext uri="{FF2B5EF4-FFF2-40B4-BE49-F238E27FC236}">
                <a16:creationId xmlns:a16="http://schemas.microsoft.com/office/drawing/2014/main" id="{53ADE589-9212-4CEC-B5AD-FA948406E940}"/>
              </a:ext>
            </a:extLst>
          </p:cNvPr>
          <p:cNvPicPr>
            <a:picLocks noChangeAspect="1" noChangeArrowheads="1"/>
          </p:cNvPicPr>
          <p:nvPr>
            <a:wavAudioFile r:embed="rId1" name="~PP339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4FCE39C0-D4EA-49EE-8547-C85A8DF3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FA36-1DA0-4236-8B2B-5AAEEE04BAEF}" type="slidenum">
              <a:rPr lang="en-US" altLang="en-US"/>
              <a:pPr/>
              <a:t>8</a:t>
            </a:fld>
            <a:endParaRPr lang="th-TH" altLang="en-US"/>
          </a:p>
        </p:txBody>
      </p:sp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37173896-A4F3-4CBB-9A42-563DFEBBC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52600"/>
            <a:ext cx="8839200" cy="44958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0243" name="Text Box 1027">
            <a:extLst>
              <a:ext uri="{FF2B5EF4-FFF2-40B4-BE49-F238E27FC236}">
                <a16:creationId xmlns:a16="http://schemas.microsoft.com/office/drawing/2014/main" id="{BB0AF840-D25E-46C6-B430-6CBD00001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4419600"/>
            <a:ext cx="1900237" cy="466725"/>
          </a:xfrm>
          <a:prstGeom prst="rect">
            <a:avLst/>
          </a:prstGeom>
          <a:solidFill>
            <a:srgbClr val="CCFF66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cs typeface="JasmineUPC" panose="02020603050405020304" pitchFamily="18" charset="-34"/>
              </a:rPr>
              <a:t>Plan/Design</a:t>
            </a:r>
          </a:p>
        </p:txBody>
      </p:sp>
      <p:sp>
        <p:nvSpPr>
          <p:cNvPr id="10244" name="Text Box 1028">
            <a:extLst>
              <a:ext uri="{FF2B5EF4-FFF2-40B4-BE49-F238E27FC236}">
                <a16:creationId xmlns:a16="http://schemas.microsoft.com/office/drawing/2014/main" id="{67D397F8-A362-4165-9244-E6A37DB0A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163" y="3554413"/>
            <a:ext cx="990600" cy="466725"/>
          </a:xfrm>
          <a:prstGeom prst="rect">
            <a:avLst/>
          </a:prstGeom>
          <a:solidFill>
            <a:srgbClr val="CCFF66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cs typeface="JasmineUPC" panose="02020603050405020304" pitchFamily="18" charset="-34"/>
              </a:rPr>
              <a:t>Do</a:t>
            </a:r>
          </a:p>
        </p:txBody>
      </p:sp>
      <p:sp>
        <p:nvSpPr>
          <p:cNvPr id="10245" name="Text Box 1029">
            <a:extLst>
              <a:ext uri="{FF2B5EF4-FFF2-40B4-BE49-F238E27FC236}">
                <a16:creationId xmlns:a16="http://schemas.microsoft.com/office/drawing/2014/main" id="{BA6B0EAA-E181-4510-8CA7-023C7971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693988"/>
            <a:ext cx="2243138" cy="430212"/>
          </a:xfrm>
          <a:prstGeom prst="rect">
            <a:avLst/>
          </a:prstGeom>
          <a:solidFill>
            <a:srgbClr val="CCFF66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b="1">
                <a:cs typeface="JasmineUPC" panose="02020603050405020304" pitchFamily="18" charset="-34"/>
              </a:rPr>
              <a:t>Study/Learning</a:t>
            </a:r>
          </a:p>
        </p:txBody>
      </p:sp>
      <p:sp>
        <p:nvSpPr>
          <p:cNvPr id="10246" name="Text Box 1030">
            <a:extLst>
              <a:ext uri="{FF2B5EF4-FFF2-40B4-BE49-F238E27FC236}">
                <a16:creationId xmlns:a16="http://schemas.microsoft.com/office/drawing/2014/main" id="{AB7071AD-48CA-4A31-97E0-2F377EC98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588" y="3505200"/>
            <a:ext cx="1852612" cy="466725"/>
          </a:xfrm>
          <a:prstGeom prst="rect">
            <a:avLst/>
          </a:prstGeom>
          <a:solidFill>
            <a:srgbClr val="CCFF66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>
                <a:cs typeface="JasmineUPC" panose="02020603050405020304" pitchFamily="18" charset="-34"/>
              </a:rPr>
              <a:t>Act/Improve</a:t>
            </a:r>
          </a:p>
        </p:txBody>
      </p:sp>
      <p:sp>
        <p:nvSpPr>
          <p:cNvPr id="10247" name="Text Box 1031">
            <a:extLst>
              <a:ext uri="{FF2B5EF4-FFF2-40B4-BE49-F238E27FC236}">
                <a16:creationId xmlns:a16="http://schemas.microsoft.com/office/drawing/2014/main" id="{F6D35B30-3662-4533-A4F0-19A7BAAA2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21275"/>
            <a:ext cx="1066800" cy="477838"/>
          </a:xfrm>
          <a:prstGeom prst="rect">
            <a:avLst/>
          </a:prstGeom>
          <a:solidFill>
            <a:srgbClr val="CCECFF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altLang="en-US" sz="2600" b="1">
                <a:latin typeface="Browallia New" panose="020B0604020202020204" pitchFamily="34" charset="-34"/>
                <a:cs typeface="JasmineUPC" panose="02020603050405020304" pitchFamily="18" charset="-34"/>
              </a:rPr>
              <a:t>บริบท</a:t>
            </a:r>
          </a:p>
        </p:txBody>
      </p:sp>
      <p:sp>
        <p:nvSpPr>
          <p:cNvPr id="10248" name="Text Box 1032">
            <a:extLst>
              <a:ext uri="{FF2B5EF4-FFF2-40B4-BE49-F238E27FC236}">
                <a16:creationId xmlns:a16="http://schemas.microsoft.com/office/drawing/2014/main" id="{EA17AA7C-2361-4D9F-9572-1D46D9B7A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3781425"/>
            <a:ext cx="1295400" cy="477838"/>
          </a:xfrm>
          <a:prstGeom prst="rect">
            <a:avLst/>
          </a:prstGeom>
          <a:solidFill>
            <a:srgbClr val="CCECFF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altLang="en-US" sz="2600" b="1">
                <a:latin typeface="Browallia New" panose="020B0604020202020204" pitchFamily="34" charset="-34"/>
                <a:cs typeface="JasmineUPC" panose="02020603050405020304" pitchFamily="18" charset="-34"/>
              </a:rPr>
              <a:t>มาตรฐาน</a:t>
            </a:r>
            <a:endParaRPr lang="en-US" altLang="en-US" sz="2600" b="1">
              <a:latin typeface="Browallia New" panose="020B0604020202020204" pitchFamily="34" charset="-34"/>
              <a:cs typeface="JasmineUPC" panose="02020603050405020304" pitchFamily="18" charset="-34"/>
            </a:endParaRPr>
          </a:p>
        </p:txBody>
      </p:sp>
      <p:sp>
        <p:nvSpPr>
          <p:cNvPr id="10249" name="Text Box 1033">
            <a:extLst>
              <a:ext uri="{FF2B5EF4-FFF2-40B4-BE49-F238E27FC236}">
                <a16:creationId xmlns:a16="http://schemas.microsoft.com/office/drawing/2014/main" id="{31A1F47C-BF20-4571-B940-BBC43B096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657600"/>
            <a:ext cx="1647825" cy="755650"/>
          </a:xfrm>
          <a:prstGeom prst="rect">
            <a:avLst/>
          </a:prstGeom>
          <a:solidFill>
            <a:srgbClr val="FF3300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rgbClr val="FFFF00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th-TH" altLang="en-US" sz="2600" b="1">
                <a:solidFill>
                  <a:schemeClr val="bg1"/>
                </a:solidFill>
                <a:latin typeface="Browallia New" panose="020B0604020202020204" pitchFamily="34" charset="-34"/>
                <a:cs typeface="JasmineUPC" panose="02020603050405020304" pitchFamily="18" charset="-34"/>
              </a:rPr>
              <a:t>เป้าหมาย/</a:t>
            </a:r>
          </a:p>
          <a:p>
            <a:pPr algn="ctr" eaLnBrk="0" hangingPunct="0">
              <a:lnSpc>
                <a:spcPct val="80000"/>
              </a:lnSpc>
            </a:pPr>
            <a:r>
              <a:rPr lang="th-TH" altLang="en-US" sz="2600" b="1">
                <a:solidFill>
                  <a:schemeClr val="bg1"/>
                </a:solidFill>
                <a:latin typeface="Browallia New" panose="020B0604020202020204" pitchFamily="34" charset="-34"/>
                <a:cs typeface="JasmineUPC" panose="02020603050405020304" pitchFamily="18" charset="-34"/>
              </a:rPr>
              <a:t>วัตถุประสงค์</a:t>
            </a:r>
          </a:p>
        </p:txBody>
      </p:sp>
      <p:sp>
        <p:nvSpPr>
          <p:cNvPr id="10250" name="Text Box 1034">
            <a:extLst>
              <a:ext uri="{FF2B5EF4-FFF2-40B4-BE49-F238E27FC236}">
                <a16:creationId xmlns:a16="http://schemas.microsoft.com/office/drawing/2014/main" id="{8CC07CA6-4DC4-492F-9347-EAAE6D600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025" y="2667000"/>
            <a:ext cx="1247775" cy="477838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th-TH" altLang="en-US" sz="2600" b="1">
                <a:latin typeface="Browallia New" panose="020B0604020202020204" pitchFamily="34" charset="-34"/>
                <a:cs typeface="JasmineUPC" panose="02020603050405020304" pitchFamily="18" charset="-34"/>
              </a:rPr>
              <a:t>ตัวชี้วัด</a:t>
            </a:r>
          </a:p>
        </p:txBody>
      </p:sp>
      <p:sp>
        <p:nvSpPr>
          <p:cNvPr id="10251" name="Text Box 1035">
            <a:extLst>
              <a:ext uri="{FF2B5EF4-FFF2-40B4-BE49-F238E27FC236}">
                <a16:creationId xmlns:a16="http://schemas.microsoft.com/office/drawing/2014/main" id="{EDF778D3-9992-40FA-B472-678BFE686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924425"/>
            <a:ext cx="2209800" cy="925513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th-TH" altLang="en-US" sz="2200" b="1">
                <a:latin typeface="Browallia New" panose="020B0604020202020204" pitchFamily="34" charset="-34"/>
                <a:cs typeface="JasmineUPC" panose="02020603050405020304" pitchFamily="18" charset="-34"/>
              </a:rPr>
              <a:t>ประเด็นสำคัญ</a:t>
            </a:r>
          </a:p>
          <a:p>
            <a:pPr algn="ctr" eaLnBrk="0" hangingPunct="0">
              <a:lnSpc>
                <a:spcPct val="80000"/>
              </a:lnSpc>
            </a:pPr>
            <a:r>
              <a:rPr lang="th-TH" altLang="en-US" sz="2200" b="1">
                <a:latin typeface="Browallia New" panose="020B0604020202020204" pitchFamily="34" charset="-34"/>
                <a:cs typeface="JasmineUPC" panose="02020603050405020304" pitchFamily="18" charset="-34"/>
              </a:rPr>
              <a:t>ความเสี่ยงสำคัญ</a:t>
            </a:r>
            <a:endParaRPr lang="en-US" altLang="en-US" sz="2200" b="1">
              <a:latin typeface="Browallia New" panose="020B0604020202020204" pitchFamily="34" charset="-34"/>
              <a:cs typeface="JasmineUPC" panose="02020603050405020304" pitchFamily="18" charset="-34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th-TH" altLang="en-US" sz="2200" b="1">
                <a:latin typeface="Browallia New" panose="020B0604020202020204" pitchFamily="34" charset="-34"/>
                <a:cs typeface="JasmineUPC" panose="02020603050405020304" pitchFamily="18" charset="-34"/>
              </a:rPr>
              <a:t>ความต้องการสำคัญ</a:t>
            </a:r>
          </a:p>
        </p:txBody>
      </p:sp>
      <p:cxnSp>
        <p:nvCxnSpPr>
          <p:cNvPr id="10252" name="AutoShape 1036">
            <a:extLst>
              <a:ext uri="{FF2B5EF4-FFF2-40B4-BE49-F238E27FC236}">
                <a16:creationId xmlns:a16="http://schemas.microsoft.com/office/drawing/2014/main" id="{741ACF2A-3889-4A52-810B-D3CC79934E79}"/>
              </a:ext>
            </a:extLst>
          </p:cNvPr>
          <p:cNvCxnSpPr>
            <a:cxnSpLocks noChangeShapeType="1"/>
            <a:stCxn id="10248" idx="3"/>
            <a:endCxn id="10249" idx="1"/>
          </p:cNvCxnSpPr>
          <p:nvPr/>
        </p:nvCxnSpPr>
        <p:spPr bwMode="auto">
          <a:xfrm>
            <a:off x="2003425" y="4021138"/>
            <a:ext cx="649288" cy="14287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3" name="AutoShape 1037">
            <a:extLst>
              <a:ext uri="{FF2B5EF4-FFF2-40B4-BE49-F238E27FC236}">
                <a16:creationId xmlns:a16="http://schemas.microsoft.com/office/drawing/2014/main" id="{941F8E83-81E5-4439-9352-59BDB56B214A}"/>
              </a:ext>
            </a:extLst>
          </p:cNvPr>
          <p:cNvCxnSpPr>
            <a:cxnSpLocks noChangeShapeType="1"/>
            <a:stCxn id="10243" idx="0"/>
            <a:endCxn id="10244" idx="2"/>
          </p:cNvCxnSpPr>
          <p:nvPr/>
        </p:nvCxnSpPr>
        <p:spPr bwMode="auto">
          <a:xfrm flipV="1">
            <a:off x="5984875" y="4021138"/>
            <a:ext cx="1588" cy="398462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4" name="AutoShape 1038">
            <a:extLst>
              <a:ext uri="{FF2B5EF4-FFF2-40B4-BE49-F238E27FC236}">
                <a16:creationId xmlns:a16="http://schemas.microsoft.com/office/drawing/2014/main" id="{C6C374EA-E588-4DDC-8089-CF9795F531DF}"/>
              </a:ext>
            </a:extLst>
          </p:cNvPr>
          <p:cNvCxnSpPr>
            <a:cxnSpLocks noChangeShapeType="1"/>
            <a:stCxn id="10244" idx="0"/>
            <a:endCxn id="10245" idx="2"/>
          </p:cNvCxnSpPr>
          <p:nvPr/>
        </p:nvCxnSpPr>
        <p:spPr bwMode="auto">
          <a:xfrm flipV="1">
            <a:off x="5986463" y="3124200"/>
            <a:ext cx="12700" cy="430213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5" name="AutoShape 1039">
            <a:extLst>
              <a:ext uri="{FF2B5EF4-FFF2-40B4-BE49-F238E27FC236}">
                <a16:creationId xmlns:a16="http://schemas.microsoft.com/office/drawing/2014/main" id="{123B1677-E6C3-4A4D-B9D0-B4BF8BDEA449}"/>
              </a:ext>
            </a:extLst>
          </p:cNvPr>
          <p:cNvCxnSpPr>
            <a:cxnSpLocks noChangeShapeType="1"/>
            <a:stCxn id="10245" idx="3"/>
            <a:endCxn id="10246" idx="0"/>
          </p:cNvCxnSpPr>
          <p:nvPr/>
        </p:nvCxnSpPr>
        <p:spPr bwMode="auto">
          <a:xfrm>
            <a:off x="7119938" y="2909888"/>
            <a:ext cx="793750" cy="595312"/>
          </a:xfrm>
          <a:prstGeom prst="bentConnector2">
            <a:avLst/>
          </a:prstGeom>
          <a:noFill/>
          <a:ln w="2857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6" name="AutoShape 1040">
            <a:extLst>
              <a:ext uri="{FF2B5EF4-FFF2-40B4-BE49-F238E27FC236}">
                <a16:creationId xmlns:a16="http://schemas.microsoft.com/office/drawing/2014/main" id="{707D81F4-5BFD-4813-A969-B4B154DC026B}"/>
              </a:ext>
            </a:extLst>
          </p:cNvPr>
          <p:cNvCxnSpPr>
            <a:cxnSpLocks noChangeShapeType="1"/>
            <a:stCxn id="10246" idx="2"/>
            <a:endCxn id="10243" idx="3"/>
          </p:cNvCxnSpPr>
          <p:nvPr/>
        </p:nvCxnSpPr>
        <p:spPr bwMode="auto">
          <a:xfrm rot="5400000">
            <a:off x="7083425" y="3822700"/>
            <a:ext cx="681038" cy="979488"/>
          </a:xfrm>
          <a:prstGeom prst="bentConnector2">
            <a:avLst/>
          </a:prstGeom>
          <a:noFill/>
          <a:ln w="2857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7" name="AutoShape 1041">
            <a:extLst>
              <a:ext uri="{FF2B5EF4-FFF2-40B4-BE49-F238E27FC236}">
                <a16:creationId xmlns:a16="http://schemas.microsoft.com/office/drawing/2014/main" id="{5E2F6DF7-FC1A-42C6-9EE1-210B66507CB3}"/>
              </a:ext>
            </a:extLst>
          </p:cNvPr>
          <p:cNvCxnSpPr>
            <a:cxnSpLocks noChangeShapeType="1"/>
            <a:stCxn id="10250" idx="3"/>
            <a:endCxn id="10245" idx="1"/>
          </p:cNvCxnSpPr>
          <p:nvPr/>
        </p:nvCxnSpPr>
        <p:spPr bwMode="auto">
          <a:xfrm>
            <a:off x="4129088" y="2906713"/>
            <a:ext cx="747712" cy="3175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8" name="AutoShape 1042">
            <a:extLst>
              <a:ext uri="{FF2B5EF4-FFF2-40B4-BE49-F238E27FC236}">
                <a16:creationId xmlns:a16="http://schemas.microsoft.com/office/drawing/2014/main" id="{DD8C26A5-18D6-4984-A0E5-8E2DA72A83AD}"/>
              </a:ext>
            </a:extLst>
          </p:cNvPr>
          <p:cNvCxnSpPr>
            <a:cxnSpLocks noChangeShapeType="1"/>
            <a:stCxn id="10251" idx="3"/>
            <a:endCxn id="10243" idx="1"/>
          </p:cNvCxnSpPr>
          <p:nvPr/>
        </p:nvCxnSpPr>
        <p:spPr bwMode="auto">
          <a:xfrm flipV="1">
            <a:off x="4586288" y="4652963"/>
            <a:ext cx="447675" cy="735012"/>
          </a:xfrm>
          <a:prstGeom prst="bentConnector3">
            <a:avLst>
              <a:gd name="adj1" fmla="val 32269"/>
            </a:avLst>
          </a:prstGeom>
          <a:noFill/>
          <a:ln w="2857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9" name="AutoShape 1043">
            <a:extLst>
              <a:ext uri="{FF2B5EF4-FFF2-40B4-BE49-F238E27FC236}">
                <a16:creationId xmlns:a16="http://schemas.microsoft.com/office/drawing/2014/main" id="{A31D0AD1-05A2-4D3D-96CE-125A38F79022}"/>
              </a:ext>
            </a:extLst>
          </p:cNvPr>
          <p:cNvCxnSpPr>
            <a:cxnSpLocks noChangeShapeType="1"/>
            <a:stCxn id="10251" idx="0"/>
            <a:endCxn id="10249" idx="2"/>
          </p:cNvCxnSpPr>
          <p:nvPr/>
        </p:nvCxnSpPr>
        <p:spPr bwMode="auto">
          <a:xfrm flipV="1">
            <a:off x="3467100" y="4427538"/>
            <a:ext cx="23813" cy="482600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0" name="AutoShape 1044">
            <a:extLst>
              <a:ext uri="{FF2B5EF4-FFF2-40B4-BE49-F238E27FC236}">
                <a16:creationId xmlns:a16="http://schemas.microsoft.com/office/drawing/2014/main" id="{EBCCC3FD-7895-4D1A-927F-4256463D6760}"/>
              </a:ext>
            </a:extLst>
          </p:cNvPr>
          <p:cNvCxnSpPr>
            <a:cxnSpLocks noChangeShapeType="1"/>
            <a:stCxn id="10249" idx="3"/>
            <a:endCxn id="10243" idx="1"/>
          </p:cNvCxnSpPr>
          <p:nvPr/>
        </p:nvCxnSpPr>
        <p:spPr bwMode="auto">
          <a:xfrm>
            <a:off x="4329113" y="4035425"/>
            <a:ext cx="704850" cy="617538"/>
          </a:xfrm>
          <a:prstGeom prst="bentConnector3">
            <a:avLst>
              <a:gd name="adj1" fmla="val 56532"/>
            </a:avLst>
          </a:prstGeom>
          <a:noFill/>
          <a:ln w="2857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61" name="AutoShape 1045">
            <a:extLst>
              <a:ext uri="{FF2B5EF4-FFF2-40B4-BE49-F238E27FC236}">
                <a16:creationId xmlns:a16="http://schemas.microsoft.com/office/drawing/2014/main" id="{6C365ECA-2681-41ED-B6EF-254C3CF4F2B2}"/>
              </a:ext>
            </a:extLst>
          </p:cNvPr>
          <p:cNvCxnSpPr>
            <a:cxnSpLocks noChangeShapeType="1"/>
            <a:stCxn id="10249" idx="0"/>
            <a:endCxn id="10250" idx="2"/>
          </p:cNvCxnSpPr>
          <p:nvPr/>
        </p:nvCxnSpPr>
        <p:spPr bwMode="auto">
          <a:xfrm flipV="1">
            <a:off x="3490913" y="3159125"/>
            <a:ext cx="0" cy="484188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62" name="AutoShape 1046">
            <a:extLst>
              <a:ext uri="{FF2B5EF4-FFF2-40B4-BE49-F238E27FC236}">
                <a16:creationId xmlns:a16="http://schemas.microsoft.com/office/drawing/2014/main" id="{0730553F-4A23-4109-9B24-81144F33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219200"/>
            <a:ext cx="3429000" cy="990600"/>
          </a:xfrm>
          <a:prstGeom prst="downArrowCallout">
            <a:avLst>
              <a:gd name="adj1" fmla="val 167724"/>
              <a:gd name="adj2" fmla="val 111378"/>
              <a:gd name="adj3" fmla="val 16667"/>
              <a:gd name="adj4" fmla="val 75523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th-TH" altLang="en-US" b="1">
                <a:cs typeface="JasmineUPC" panose="02020603050405020304" pitchFamily="18" charset="-34"/>
              </a:rPr>
              <a:t>หลักคิดสำคัญ </a:t>
            </a:r>
            <a:endParaRPr lang="en-US" altLang="en-US" b="1">
              <a:cs typeface="JasmineUPC" panose="02020603050405020304" pitchFamily="18" charset="-34"/>
            </a:endParaRPr>
          </a:p>
          <a:p>
            <a:pPr algn="ctr">
              <a:lnSpc>
                <a:spcPct val="90000"/>
              </a:lnSpc>
            </a:pPr>
            <a:r>
              <a:rPr lang="en-US" altLang="en-US" sz="2000" b="1">
                <a:cs typeface="JasmineUPC" panose="02020603050405020304" pitchFamily="18" charset="-34"/>
              </a:rPr>
              <a:t>(Core Values &amp; Concepts)</a:t>
            </a:r>
            <a:endParaRPr lang="th-TH" altLang="en-US" sz="2000" b="1">
              <a:cs typeface="JasmineUPC" panose="02020603050405020304" pitchFamily="18" charset="-34"/>
            </a:endParaRPr>
          </a:p>
        </p:txBody>
      </p:sp>
      <p:sp>
        <p:nvSpPr>
          <p:cNvPr id="10263" name="Rectangle 1047">
            <a:extLst>
              <a:ext uri="{FF2B5EF4-FFF2-40B4-BE49-F238E27FC236}">
                <a16:creationId xmlns:a16="http://schemas.microsoft.com/office/drawing/2014/main" id="{6F213B95-6C9C-4640-B2CD-20059630F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กรอบพื้นฐานของการพัฒนาและเรียนรู้</a:t>
            </a:r>
          </a:p>
        </p:txBody>
      </p:sp>
      <p:sp>
        <p:nvSpPr>
          <p:cNvPr id="10268" name="Text Box 1052">
            <a:extLst>
              <a:ext uri="{FF2B5EF4-FFF2-40B4-BE49-F238E27FC236}">
                <a16:creationId xmlns:a16="http://schemas.microsoft.com/office/drawing/2014/main" id="{F0DEF970-4D25-4629-846D-51EAF8BBE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88" y="4800600"/>
            <a:ext cx="1423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ออกแบบระบบ</a:t>
            </a:r>
          </a:p>
        </p:txBody>
      </p:sp>
      <p:sp>
        <p:nvSpPr>
          <p:cNvPr id="10269" name="Text Box 1053">
            <a:extLst>
              <a:ext uri="{FF2B5EF4-FFF2-40B4-BE49-F238E27FC236}">
                <a16:creationId xmlns:a16="http://schemas.microsoft.com/office/drawing/2014/main" id="{B3806BD4-0A10-4B52-AB02-69D31A3C9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352675"/>
            <a:ext cx="28194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th-TH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ทบทวน ประเมิน</a:t>
            </a:r>
            <a:r>
              <a:rPr lang="en-US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เรียนรู้</a:t>
            </a:r>
          </a:p>
        </p:txBody>
      </p:sp>
      <p:sp>
        <p:nvSpPr>
          <p:cNvPr id="10270" name="Text Box 1054">
            <a:extLst>
              <a:ext uri="{FF2B5EF4-FFF2-40B4-BE49-F238E27FC236}">
                <a16:creationId xmlns:a16="http://schemas.microsoft.com/office/drawing/2014/main" id="{C7484280-4394-4027-97A4-091495E38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063" y="4038600"/>
            <a:ext cx="896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ปรับปรุง</a:t>
            </a:r>
          </a:p>
        </p:txBody>
      </p:sp>
      <p:sp>
        <p:nvSpPr>
          <p:cNvPr id="10271" name="Text Box 1055">
            <a:extLst>
              <a:ext uri="{FF2B5EF4-FFF2-40B4-BE49-F238E27FC236}">
                <a16:creationId xmlns:a16="http://schemas.microsoft.com/office/drawing/2014/main" id="{DB7110FB-ACF0-405E-B459-CC12AAC8A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130550"/>
            <a:ext cx="2141538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th-TH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ทำความเข้าใจ</a:t>
            </a:r>
          </a:p>
          <a:p>
            <a:pPr algn="ctr">
              <a:lnSpc>
                <a:spcPct val="70000"/>
              </a:lnSpc>
            </a:pPr>
            <a:r>
              <a:rPr lang="th-TH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เป้าหมายของมาตรฐาน</a:t>
            </a:r>
          </a:p>
        </p:txBody>
      </p:sp>
      <p:sp>
        <p:nvSpPr>
          <p:cNvPr id="10272" name="Text Box 1056">
            <a:extLst>
              <a:ext uri="{FF2B5EF4-FFF2-40B4-BE49-F238E27FC236}">
                <a16:creationId xmlns:a16="http://schemas.microsoft.com/office/drawing/2014/main" id="{5F8D1040-BDCD-4697-B6B4-737B3FFE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514600"/>
            <a:ext cx="120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Browallia New" panose="020B0604020202020204" pitchFamily="34" charset="-34"/>
                <a:cs typeface="Browallia New" panose="020B0604020202020204" pitchFamily="34" charset="-34"/>
              </a:rPr>
              <a:t>Root cause</a:t>
            </a:r>
          </a:p>
        </p:txBody>
      </p:sp>
      <p:sp>
        <p:nvSpPr>
          <p:cNvPr id="10273" name="Line 1057">
            <a:extLst>
              <a:ext uri="{FF2B5EF4-FFF2-40B4-BE49-F238E27FC236}">
                <a16:creationId xmlns:a16="http://schemas.microsoft.com/office/drawing/2014/main" id="{E6246530-5A6C-409F-B859-627F9EFD73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334000"/>
            <a:ext cx="533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74" name="Picture 1058">
            <a:hlinkClick r:id="" action="ppaction://media"/>
            <a:extLst>
              <a:ext uri="{FF2B5EF4-FFF2-40B4-BE49-F238E27FC236}">
                <a16:creationId xmlns:a16="http://schemas.microsoft.com/office/drawing/2014/main" id="{3884D98A-5F27-4DB0-9083-151AB8CA6EAE}"/>
              </a:ext>
            </a:extLst>
          </p:cNvPr>
          <p:cNvPicPr>
            <a:picLocks noChangeAspect="1" noChangeArrowheads="1"/>
          </p:cNvPicPr>
          <p:nvPr>
            <a:wavAudioFile r:embed="rId1" name="~PP240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7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5AEEE3E-CCAF-4138-9B2D-2F3B286D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51DCE-C436-430B-8FB1-17895DCD2BCB}" type="slidenum">
              <a:rPr lang="en-US" altLang="en-US"/>
              <a:pPr/>
              <a:t>9</a:t>
            </a:fld>
            <a:endParaRPr lang="th-TH" altLang="en-US"/>
          </a:p>
        </p:txBody>
      </p:sp>
      <p:sp>
        <p:nvSpPr>
          <p:cNvPr id="20482" name="AutoShape 1026">
            <a:extLst>
              <a:ext uri="{FF2B5EF4-FFF2-40B4-BE49-F238E27FC236}">
                <a16:creationId xmlns:a16="http://schemas.microsoft.com/office/drawing/2014/main" id="{E3F341F3-575C-4445-889D-3A6B3755B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133600"/>
            <a:ext cx="2819400" cy="990600"/>
          </a:xfrm>
          <a:prstGeom prst="wedgeRoundRectCallout">
            <a:avLst>
              <a:gd name="adj1" fmla="val 28380"/>
              <a:gd name="adj2" fmla="val 7531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Visionary Leadership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Systems Perspective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Agility</a:t>
            </a:r>
          </a:p>
        </p:txBody>
      </p:sp>
      <p:sp>
        <p:nvSpPr>
          <p:cNvPr id="20483" name="AutoShape 1027">
            <a:extLst>
              <a:ext uri="{FF2B5EF4-FFF2-40B4-BE49-F238E27FC236}">
                <a16:creationId xmlns:a16="http://schemas.microsoft.com/office/drawing/2014/main" id="{916AEA86-C154-4ABC-9905-28A87E311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762000"/>
            <a:ext cx="3810000" cy="1295400"/>
          </a:xfrm>
          <a:prstGeom prst="wedgeRoundRectCallout">
            <a:avLst>
              <a:gd name="adj1" fmla="val -69417"/>
              <a:gd name="adj2" fmla="val 50366"/>
              <a:gd name="adj3" fmla="val 16667"/>
            </a:avLst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Value on Staff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Individual Commitment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Teamwork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Ethic &amp; Professional Standard</a:t>
            </a:r>
          </a:p>
        </p:txBody>
      </p:sp>
      <p:sp>
        <p:nvSpPr>
          <p:cNvPr id="20484" name="AutoShape 1028">
            <a:extLst>
              <a:ext uri="{FF2B5EF4-FFF2-40B4-BE49-F238E27FC236}">
                <a16:creationId xmlns:a16="http://schemas.microsoft.com/office/drawing/2014/main" id="{2BC8A9F1-2AD7-4F96-BAEB-259A42E0B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638800"/>
            <a:ext cx="1905000" cy="762000"/>
          </a:xfrm>
          <a:prstGeom prst="wedgeRoundRectCallout">
            <a:avLst>
              <a:gd name="adj1" fmla="val -91000"/>
              <a:gd name="adj2" fmla="val -44583"/>
              <a:gd name="adj3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Learning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Empowerment</a:t>
            </a:r>
          </a:p>
        </p:txBody>
      </p:sp>
      <p:sp>
        <p:nvSpPr>
          <p:cNvPr id="20486" name="Rectangle 1030">
            <a:extLst>
              <a:ext uri="{FF2B5EF4-FFF2-40B4-BE49-F238E27FC236}">
                <a16:creationId xmlns:a16="http://schemas.microsoft.com/office/drawing/2014/main" id="{FAA73310-3446-4C56-8F98-3FF8EAD3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3352800"/>
            <a:ext cx="1268412" cy="5286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ทิศทางนำ</a:t>
            </a:r>
          </a:p>
        </p:txBody>
      </p:sp>
      <p:sp>
        <p:nvSpPr>
          <p:cNvPr id="20487" name="Rectangle 1031">
            <a:extLst>
              <a:ext uri="{FF2B5EF4-FFF2-40B4-BE49-F238E27FC236}">
                <a16:creationId xmlns:a16="http://schemas.microsoft.com/office/drawing/2014/main" id="{7D7205F8-8DF0-4DFF-B745-26B102D45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352800"/>
            <a:ext cx="979488" cy="5286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ผู้รับผล</a:t>
            </a:r>
          </a:p>
        </p:txBody>
      </p:sp>
      <p:sp>
        <p:nvSpPr>
          <p:cNvPr id="20488" name="Rectangle 1032">
            <a:extLst>
              <a:ext uri="{FF2B5EF4-FFF2-40B4-BE49-F238E27FC236}">
                <a16:creationId xmlns:a16="http://schemas.microsoft.com/office/drawing/2014/main" id="{024E4724-80E0-44A1-A8AA-36BFC024E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1990725"/>
            <a:ext cx="1273175" cy="5286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คนทำงาน</a:t>
            </a:r>
          </a:p>
        </p:txBody>
      </p:sp>
      <p:sp>
        <p:nvSpPr>
          <p:cNvPr id="20489" name="Rectangle 1033">
            <a:extLst>
              <a:ext uri="{FF2B5EF4-FFF2-40B4-BE49-F238E27FC236}">
                <a16:creationId xmlns:a16="http://schemas.microsoft.com/office/drawing/2014/main" id="{FA3A278B-3BA6-4F6F-8357-FE12A75EB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4267200"/>
            <a:ext cx="1323975" cy="5286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การพัฒนา</a:t>
            </a:r>
          </a:p>
        </p:txBody>
      </p:sp>
      <p:sp>
        <p:nvSpPr>
          <p:cNvPr id="20490" name="Rectangle 1034">
            <a:extLst>
              <a:ext uri="{FF2B5EF4-FFF2-40B4-BE49-F238E27FC236}">
                <a16:creationId xmlns:a16="http://schemas.microsoft.com/office/drawing/2014/main" id="{384D750A-A2E5-4A90-838C-BD3935760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5763" y="5205413"/>
            <a:ext cx="1185862" cy="5286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altLang="en-US" b="1">
                <a:latin typeface="Browallia New" panose="020B0604020202020204" pitchFamily="34" charset="-34"/>
                <a:cs typeface="Browallia New" panose="020B0604020202020204" pitchFamily="34" charset="-34"/>
              </a:rPr>
              <a:t>พาเรียนรู้</a:t>
            </a:r>
          </a:p>
        </p:txBody>
      </p:sp>
      <p:cxnSp>
        <p:nvCxnSpPr>
          <p:cNvPr id="20491" name="AutoShape 1035">
            <a:extLst>
              <a:ext uri="{FF2B5EF4-FFF2-40B4-BE49-F238E27FC236}">
                <a16:creationId xmlns:a16="http://schemas.microsoft.com/office/drawing/2014/main" id="{9A48CA2A-67F6-4138-AE0D-CE7BF3B4D419}"/>
              </a:ext>
            </a:extLst>
          </p:cNvPr>
          <p:cNvCxnSpPr>
            <a:cxnSpLocks noChangeShapeType="1"/>
            <a:stCxn id="20486" idx="3"/>
            <a:endCxn id="20487" idx="1"/>
          </p:cNvCxnSpPr>
          <p:nvPr/>
        </p:nvCxnSpPr>
        <p:spPr bwMode="auto">
          <a:xfrm>
            <a:off x="3787775" y="3617913"/>
            <a:ext cx="20796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2" name="AutoShape 1036">
            <a:extLst>
              <a:ext uri="{FF2B5EF4-FFF2-40B4-BE49-F238E27FC236}">
                <a16:creationId xmlns:a16="http://schemas.microsoft.com/office/drawing/2014/main" id="{12CFC816-1DCF-4CE5-A1AA-E5DB5F1539FC}"/>
              </a:ext>
            </a:extLst>
          </p:cNvPr>
          <p:cNvCxnSpPr>
            <a:cxnSpLocks noChangeShapeType="1"/>
            <a:stCxn id="20488" idx="3"/>
            <a:endCxn id="20487" idx="0"/>
          </p:cNvCxnSpPr>
          <p:nvPr/>
        </p:nvCxnSpPr>
        <p:spPr bwMode="auto">
          <a:xfrm>
            <a:off x="5395913" y="2255838"/>
            <a:ext cx="962025" cy="1096962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3" name="AutoShape 1037">
            <a:extLst>
              <a:ext uri="{FF2B5EF4-FFF2-40B4-BE49-F238E27FC236}">
                <a16:creationId xmlns:a16="http://schemas.microsoft.com/office/drawing/2014/main" id="{21CF0EA3-7BEF-46AF-9B32-C736BB4A46D3}"/>
              </a:ext>
            </a:extLst>
          </p:cNvPr>
          <p:cNvCxnSpPr>
            <a:cxnSpLocks noChangeShapeType="1"/>
            <a:stCxn id="20486" idx="0"/>
            <a:endCxn id="20488" idx="1"/>
          </p:cNvCxnSpPr>
          <p:nvPr/>
        </p:nvCxnSpPr>
        <p:spPr bwMode="auto">
          <a:xfrm rot="16200000">
            <a:off x="3090070" y="2320131"/>
            <a:ext cx="1096962" cy="9683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4" name="AutoShape 1038">
            <a:extLst>
              <a:ext uri="{FF2B5EF4-FFF2-40B4-BE49-F238E27FC236}">
                <a16:creationId xmlns:a16="http://schemas.microsoft.com/office/drawing/2014/main" id="{AEFE34B2-B03C-4380-B854-D6A42DDCF5AC}"/>
              </a:ext>
            </a:extLst>
          </p:cNvPr>
          <p:cNvCxnSpPr>
            <a:cxnSpLocks noChangeShapeType="1"/>
            <a:stCxn id="20489" idx="2"/>
            <a:endCxn id="20490" idx="0"/>
          </p:cNvCxnSpPr>
          <p:nvPr/>
        </p:nvCxnSpPr>
        <p:spPr bwMode="auto">
          <a:xfrm>
            <a:off x="4748213" y="4795838"/>
            <a:ext cx="41275" cy="409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5" name="AutoShape 1039">
            <a:extLst>
              <a:ext uri="{FF2B5EF4-FFF2-40B4-BE49-F238E27FC236}">
                <a16:creationId xmlns:a16="http://schemas.microsoft.com/office/drawing/2014/main" id="{EFB3A0B3-906E-460B-B829-3F0EB660EE5B}"/>
              </a:ext>
            </a:extLst>
          </p:cNvPr>
          <p:cNvCxnSpPr>
            <a:cxnSpLocks noChangeShapeType="1"/>
            <a:stCxn id="20487" idx="2"/>
            <a:endCxn id="20489" idx="3"/>
          </p:cNvCxnSpPr>
          <p:nvPr/>
        </p:nvCxnSpPr>
        <p:spPr bwMode="auto">
          <a:xfrm rot="5400000">
            <a:off x="5558631" y="3733007"/>
            <a:ext cx="650875" cy="947738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6" name="AutoShape 1040">
            <a:extLst>
              <a:ext uri="{FF2B5EF4-FFF2-40B4-BE49-F238E27FC236}">
                <a16:creationId xmlns:a16="http://schemas.microsoft.com/office/drawing/2014/main" id="{5CDCEDD5-A98C-4EE0-B3B8-95F2882CC5BA}"/>
              </a:ext>
            </a:extLst>
          </p:cNvPr>
          <p:cNvCxnSpPr>
            <a:cxnSpLocks noChangeShapeType="1"/>
            <a:stCxn id="20486" idx="2"/>
            <a:endCxn id="20489" idx="1"/>
          </p:cNvCxnSpPr>
          <p:nvPr/>
        </p:nvCxnSpPr>
        <p:spPr bwMode="auto">
          <a:xfrm rot="16200000" flipH="1">
            <a:off x="3294856" y="3740945"/>
            <a:ext cx="650875" cy="931862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7" name="AutoShape 1041">
            <a:extLst>
              <a:ext uri="{FF2B5EF4-FFF2-40B4-BE49-F238E27FC236}">
                <a16:creationId xmlns:a16="http://schemas.microsoft.com/office/drawing/2014/main" id="{E8A4DE22-8A53-4143-9048-C7EB26CAE117}"/>
              </a:ext>
            </a:extLst>
          </p:cNvPr>
          <p:cNvCxnSpPr>
            <a:cxnSpLocks noChangeShapeType="1"/>
            <a:stCxn id="20487" idx="2"/>
            <a:endCxn id="20490" idx="3"/>
          </p:cNvCxnSpPr>
          <p:nvPr/>
        </p:nvCxnSpPr>
        <p:spPr bwMode="auto">
          <a:xfrm rot="5400000">
            <a:off x="5075238" y="4187825"/>
            <a:ext cx="1589087" cy="976313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8" name="AutoShape 1042">
            <a:extLst>
              <a:ext uri="{FF2B5EF4-FFF2-40B4-BE49-F238E27FC236}">
                <a16:creationId xmlns:a16="http://schemas.microsoft.com/office/drawing/2014/main" id="{5D6E6E84-45DF-4DD2-80BC-38F3D16E63AC}"/>
              </a:ext>
            </a:extLst>
          </p:cNvPr>
          <p:cNvCxnSpPr>
            <a:cxnSpLocks noChangeShapeType="1"/>
            <a:stCxn id="20486" idx="2"/>
            <a:endCxn id="20490" idx="1"/>
          </p:cNvCxnSpPr>
          <p:nvPr/>
        </p:nvCxnSpPr>
        <p:spPr bwMode="auto">
          <a:xfrm rot="16200000" flipH="1">
            <a:off x="2880519" y="4155282"/>
            <a:ext cx="1589087" cy="10414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99" name="AutoShape 1043">
            <a:extLst>
              <a:ext uri="{FF2B5EF4-FFF2-40B4-BE49-F238E27FC236}">
                <a16:creationId xmlns:a16="http://schemas.microsoft.com/office/drawing/2014/main" id="{5CDF226C-ED0E-4427-957B-EA71B1D1BD57}"/>
              </a:ext>
            </a:extLst>
          </p:cNvPr>
          <p:cNvCxnSpPr>
            <a:cxnSpLocks noChangeShapeType="1"/>
            <a:stCxn id="20488" idx="2"/>
            <a:endCxn id="20489" idx="0"/>
          </p:cNvCxnSpPr>
          <p:nvPr/>
        </p:nvCxnSpPr>
        <p:spPr bwMode="auto">
          <a:xfrm flipH="1">
            <a:off x="4748213" y="2519363"/>
            <a:ext cx="11112" cy="17478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500" name="AutoShape 1044">
            <a:extLst>
              <a:ext uri="{FF2B5EF4-FFF2-40B4-BE49-F238E27FC236}">
                <a16:creationId xmlns:a16="http://schemas.microsoft.com/office/drawing/2014/main" id="{30523B7B-3D33-4CBD-88E1-41EF37181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191000"/>
            <a:ext cx="3276600" cy="990600"/>
          </a:xfrm>
          <a:prstGeom prst="wedgeRoundRectCallout">
            <a:avLst>
              <a:gd name="adj1" fmla="val -31056"/>
              <a:gd name="adj2" fmla="val -76444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Patient / Customer Focus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Focus on Health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Community Responsibility</a:t>
            </a:r>
          </a:p>
        </p:txBody>
      </p:sp>
      <p:cxnSp>
        <p:nvCxnSpPr>
          <p:cNvPr id="20501" name="AutoShape 1045">
            <a:extLst>
              <a:ext uri="{FF2B5EF4-FFF2-40B4-BE49-F238E27FC236}">
                <a16:creationId xmlns:a16="http://schemas.microsoft.com/office/drawing/2014/main" id="{E1B65681-07F9-42E3-BD6C-61ADBD4A4B85}"/>
              </a:ext>
            </a:extLst>
          </p:cNvPr>
          <p:cNvCxnSpPr>
            <a:cxnSpLocks noChangeShapeType="1"/>
            <a:stCxn id="20488" idx="3"/>
            <a:endCxn id="20490" idx="1"/>
          </p:cNvCxnSpPr>
          <p:nvPr/>
        </p:nvCxnSpPr>
        <p:spPr bwMode="auto">
          <a:xfrm flipH="1">
            <a:off x="4195763" y="2255838"/>
            <a:ext cx="1200150" cy="3214687"/>
          </a:xfrm>
          <a:prstGeom prst="curvedConnector5">
            <a:avLst>
              <a:gd name="adj1" fmla="val -19046"/>
              <a:gd name="adj2" fmla="val 49977"/>
              <a:gd name="adj3" fmla="val 137037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502" name="AutoShape 1046">
            <a:extLst>
              <a:ext uri="{FF2B5EF4-FFF2-40B4-BE49-F238E27FC236}">
                <a16:creationId xmlns:a16="http://schemas.microsoft.com/office/drawing/2014/main" id="{1D62D3F5-02BB-4779-86F5-32A0D2C3A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648200"/>
            <a:ext cx="3581400" cy="1600200"/>
          </a:xfrm>
          <a:prstGeom prst="wedgeRoundRectCallout">
            <a:avLst>
              <a:gd name="adj1" fmla="val 60903"/>
              <a:gd name="adj2" fmla="val -52282"/>
              <a:gd name="adj3" fmla="val 16667"/>
            </a:avLst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Creativity &amp; Innovation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Management by Fact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Cont. Process Improvement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Focus on Results 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Comic Sans MS" panose="030F0702030302020204" pitchFamily="66" charset="0"/>
                <a:cs typeface="JasmineUPC" panose="02020603050405020304" pitchFamily="18" charset="-34"/>
              </a:rPr>
              <a:t>Evidence-based Approach</a:t>
            </a:r>
          </a:p>
        </p:txBody>
      </p:sp>
      <p:sp>
        <p:nvSpPr>
          <p:cNvPr id="20504" name="Rectangle 1048">
            <a:extLst>
              <a:ext uri="{FF2B5EF4-FFF2-40B4-BE49-F238E27FC236}">
                <a16:creationId xmlns:a16="http://schemas.microsoft.com/office/drawing/2014/main" id="{1CED17C2-6AEB-4FAA-BDD1-EC8B22F7A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6200"/>
            <a:ext cx="9144000" cy="762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th-TH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anose="020B0604020202020204" pitchFamily="34" charset="-34"/>
                <a:cs typeface="FreesiaUPC" panose="020B0604020202020204" pitchFamily="34" charset="-34"/>
              </a:rPr>
              <a:t>ค่านิยมและแนวคิดหลัก</a:t>
            </a:r>
          </a:p>
        </p:txBody>
      </p:sp>
      <p:pic>
        <p:nvPicPr>
          <p:cNvPr id="20505" name="Picture 1049">
            <a:hlinkClick r:id="" action="ppaction://media"/>
            <a:extLst>
              <a:ext uri="{FF2B5EF4-FFF2-40B4-BE49-F238E27FC236}">
                <a16:creationId xmlns:a16="http://schemas.microsoft.com/office/drawing/2014/main" id="{60C20BC0-7B2A-4474-AF31-17D0AA84DBAA}"/>
              </a:ext>
            </a:extLst>
          </p:cNvPr>
          <p:cNvPicPr>
            <a:picLocks noChangeAspect="1" noChangeArrowheads="1"/>
          </p:cNvPicPr>
          <p:nvPr>
            <a:wavAudioFile r:embed="rId1" name="~PP378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0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4.2|17.7|26.2|27.9|52.4|28.8|3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5|1.5|30.5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.3|23.4|7.8|4.8|2.4|14.4|3.2|36.9|1.4|5.2|6.|20.|2.|107.5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0.4|33.8|4.1|3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6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8|8.8|8.7|6.2|4.2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6.7|9.5|12.6|1.3|1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9|27.9|3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3.2|0.8|0.8|2.6|1.8|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8|0.7|0.6|0.6|0.5|0.9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ngsana New"/>
      </a:majorFont>
      <a:minorFont>
        <a:latin typeface="Times New Roman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2327</Words>
  <Application>Microsoft Office PowerPoint</Application>
  <PresentationFormat>On-screen Show (4:3)</PresentationFormat>
  <Paragraphs>405</Paragraphs>
  <Slides>32</Slides>
  <Notes>5</Notes>
  <HiddenSlides>0</HiddenSlides>
  <MMClips>32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Times New Roman</vt:lpstr>
      <vt:lpstr>Angsana New</vt:lpstr>
      <vt:lpstr>FreesiaUPC</vt:lpstr>
      <vt:lpstr>Browallia New</vt:lpstr>
      <vt:lpstr>JasmineUPC</vt:lpstr>
      <vt:lpstr>Comic Sans MS</vt:lpstr>
      <vt:lpstr>Arial</vt:lpstr>
      <vt:lpstr>DilleniaUPC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การนำความคิดสร้างสรรค์ไปสู่การปฏิบัติ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 Safety  Leadership Walkrounds</vt:lpstr>
      <vt:lpstr>PowerPoint Presentation</vt:lpstr>
      <vt:lpstr>Human Factor Engineering/Ergonomics</vt:lpstr>
      <vt:lpstr>PowerPoint Presentation</vt:lpstr>
    </vt:vector>
  </TitlesOfParts>
  <Company>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anuwat</dc:creator>
  <cp:lastModifiedBy>superwinz standard</cp:lastModifiedBy>
  <cp:revision>23</cp:revision>
  <dcterms:created xsi:type="dcterms:W3CDTF">2006-02-13T23:54:33Z</dcterms:created>
  <dcterms:modified xsi:type="dcterms:W3CDTF">2022-04-18T06:21:47Z</dcterms:modified>
</cp:coreProperties>
</file>