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63"/>
  </p:notesMasterIdLst>
  <p:sldIdLst>
    <p:sldId id="256" r:id="rId2"/>
    <p:sldId id="262" r:id="rId3"/>
    <p:sldId id="361" r:id="rId4"/>
    <p:sldId id="298" r:id="rId5"/>
    <p:sldId id="299" r:id="rId6"/>
    <p:sldId id="360" r:id="rId7"/>
    <p:sldId id="300" r:id="rId8"/>
    <p:sldId id="286" r:id="rId9"/>
    <p:sldId id="301" r:id="rId10"/>
    <p:sldId id="302" r:id="rId11"/>
    <p:sldId id="363" r:id="rId12"/>
    <p:sldId id="303" r:id="rId13"/>
    <p:sldId id="289" r:id="rId14"/>
    <p:sldId id="290" r:id="rId15"/>
    <p:sldId id="291" r:id="rId16"/>
    <p:sldId id="304" r:id="rId17"/>
    <p:sldId id="364" r:id="rId18"/>
    <p:sldId id="316" r:id="rId19"/>
    <p:sldId id="312" r:id="rId20"/>
    <p:sldId id="317" r:id="rId21"/>
    <p:sldId id="349" r:id="rId22"/>
    <p:sldId id="318" r:id="rId23"/>
    <p:sldId id="355" r:id="rId24"/>
    <p:sldId id="315" r:id="rId25"/>
    <p:sldId id="320" r:id="rId26"/>
    <p:sldId id="354" r:id="rId27"/>
    <p:sldId id="329" r:id="rId28"/>
    <p:sldId id="331" r:id="rId29"/>
    <p:sldId id="332" r:id="rId30"/>
    <p:sldId id="330" r:id="rId31"/>
    <p:sldId id="328" r:id="rId32"/>
    <p:sldId id="333" r:id="rId33"/>
    <p:sldId id="334" r:id="rId34"/>
    <p:sldId id="335" r:id="rId35"/>
    <p:sldId id="336" r:id="rId36"/>
    <p:sldId id="311" r:id="rId37"/>
    <p:sldId id="348" r:id="rId38"/>
    <p:sldId id="323" r:id="rId39"/>
    <p:sldId id="324" r:id="rId40"/>
    <p:sldId id="325" r:id="rId41"/>
    <p:sldId id="326" r:id="rId42"/>
    <p:sldId id="327" r:id="rId43"/>
    <p:sldId id="321" r:id="rId44"/>
    <p:sldId id="305" r:id="rId45"/>
    <p:sldId id="306" r:id="rId46"/>
    <p:sldId id="347" r:id="rId47"/>
    <p:sldId id="339" r:id="rId48"/>
    <p:sldId id="342" r:id="rId49"/>
    <p:sldId id="343" r:id="rId50"/>
    <p:sldId id="344" r:id="rId51"/>
    <p:sldId id="345" r:id="rId52"/>
    <p:sldId id="346" r:id="rId53"/>
    <p:sldId id="337" r:id="rId54"/>
    <p:sldId id="350" r:id="rId55"/>
    <p:sldId id="351" r:id="rId56"/>
    <p:sldId id="356" r:id="rId57"/>
    <p:sldId id="357" r:id="rId58"/>
    <p:sldId id="358" r:id="rId59"/>
    <p:sldId id="359" r:id="rId60"/>
    <p:sldId id="352" r:id="rId61"/>
    <p:sldId id="353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rowalliaUPC" panose="020B0604020202020204" pitchFamily="34" charset="-34"/>
        <a:ea typeface="+mn-ea"/>
        <a:cs typeface="BrowalliaUPC" panose="020B0604020202020204" pitchFamily="34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33"/>
    <a:srgbClr val="00FF99"/>
    <a:srgbClr val="FFFF00"/>
    <a:srgbClr val="0000FF"/>
    <a:srgbClr val="CC00CC"/>
    <a:srgbClr val="0033CC"/>
    <a:srgbClr val="66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6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A82FAF7B-31D4-4BD8-B089-39B145E40E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th-TH" altLang="en-US"/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BA01BB97-1E6A-4080-874E-B0DF7C79A9A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th-TH" altLang="en-US"/>
          </a:p>
        </p:txBody>
      </p: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80A126A4-2EC1-4DFD-8D03-00F756EA54C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7093" name="Rectangle 5">
            <a:extLst>
              <a:ext uri="{FF2B5EF4-FFF2-40B4-BE49-F238E27FC236}">
                <a16:creationId xmlns:a16="http://schemas.microsoft.com/office/drawing/2014/main" id="{DD66CC56-C3A7-4D8F-AFE9-85E2D815D7C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217094" name="Rectangle 6">
            <a:extLst>
              <a:ext uri="{FF2B5EF4-FFF2-40B4-BE49-F238E27FC236}">
                <a16:creationId xmlns:a16="http://schemas.microsoft.com/office/drawing/2014/main" id="{C42AD6EC-9372-471D-B98C-9CA0DCA729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th-TH" altLang="en-US"/>
          </a:p>
        </p:txBody>
      </p:sp>
      <p:sp>
        <p:nvSpPr>
          <p:cNvPr id="217095" name="Rectangle 7">
            <a:extLst>
              <a:ext uri="{FF2B5EF4-FFF2-40B4-BE49-F238E27FC236}">
                <a16:creationId xmlns:a16="http://schemas.microsoft.com/office/drawing/2014/main" id="{2EECF5BF-57AB-46EE-865E-6DDC863540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EDBE423-B3BF-4A9F-9967-564A675432EE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BrowalliaUPC" panose="020B0604020202020204" pitchFamily="34" charset="-34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BrowalliaUPC" panose="020B0604020202020204" pitchFamily="34" charset="-34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BrowalliaUPC" panose="020B0604020202020204" pitchFamily="34" charset="-34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BrowalliaUPC" panose="020B0604020202020204" pitchFamily="34" charset="-34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BrowalliaUPC" panose="020B0604020202020204" pitchFamily="34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BE423-B3BF-4A9F-9967-564A675432EE}" type="slidenum">
              <a:rPr lang="en-US" altLang="en-US" smtClean="0"/>
              <a:pPr/>
              <a:t>2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3560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22BC84-84EA-495E-AF0B-06C08208C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3B14B-8BD8-4D02-91F0-F25153030F3D}" type="slidenum">
              <a:rPr lang="en-US" altLang="en-US"/>
              <a:pPr/>
              <a:t>3</a:t>
            </a:fld>
            <a:endParaRPr lang="th-TH" altLang="en-US"/>
          </a:p>
        </p:txBody>
      </p:sp>
      <p:sp>
        <p:nvSpPr>
          <p:cNvPr id="429058" name="Rectangle 2">
            <a:extLst>
              <a:ext uri="{FF2B5EF4-FFF2-40B4-BE49-F238E27FC236}">
                <a16:creationId xmlns:a16="http://schemas.microsoft.com/office/drawing/2014/main" id="{46EB32AE-69B0-426D-83D9-A7CA0A3AC2C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>
            <a:extLst>
              <a:ext uri="{FF2B5EF4-FFF2-40B4-BE49-F238E27FC236}">
                <a16:creationId xmlns:a16="http://schemas.microsoft.com/office/drawing/2014/main" id="{50F9016D-968C-43BA-B51E-AB9C61D5D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77A4EE-0F66-4B83-A1FA-12CF83863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DD484-7DE1-4FE5-AD85-780533193ED9}" type="slidenum">
              <a:rPr lang="en-US" altLang="en-US"/>
              <a:pPr/>
              <a:t>56</a:t>
            </a:fld>
            <a:endParaRPr lang="th-TH" altLang="en-US"/>
          </a:p>
        </p:txBody>
      </p:sp>
      <p:sp>
        <p:nvSpPr>
          <p:cNvPr id="421890" name="Rectangle 2">
            <a:extLst>
              <a:ext uri="{FF2B5EF4-FFF2-40B4-BE49-F238E27FC236}">
                <a16:creationId xmlns:a16="http://schemas.microsoft.com/office/drawing/2014/main" id="{A4D39058-3A15-4569-B19B-48A4C88F15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B3DAD86E-9B09-4B6A-BB1D-058DDEBFE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>
            <a:extLst>
              <a:ext uri="{FF2B5EF4-FFF2-40B4-BE49-F238E27FC236}">
                <a16:creationId xmlns:a16="http://schemas.microsoft.com/office/drawing/2014/main" id="{E7C34F39-BA3B-4658-B21E-A4165BDAE646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81923" name="Group 3">
              <a:extLst>
                <a:ext uri="{FF2B5EF4-FFF2-40B4-BE49-F238E27FC236}">
                  <a16:creationId xmlns:a16="http://schemas.microsoft.com/office/drawing/2014/main" id="{4AB13C2A-1287-4514-862A-B8F3BFAA8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81924" name="Rectangle 4">
                <a:extLst>
                  <a:ext uri="{FF2B5EF4-FFF2-40B4-BE49-F238E27FC236}">
                    <a16:creationId xmlns:a16="http://schemas.microsoft.com/office/drawing/2014/main" id="{BBD45B42-F00D-4572-905C-14201BECF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25" name="Rectangle 5">
                <a:extLst>
                  <a:ext uri="{FF2B5EF4-FFF2-40B4-BE49-F238E27FC236}">
                    <a16:creationId xmlns:a16="http://schemas.microsoft.com/office/drawing/2014/main" id="{AB44DD31-93F3-401E-8B98-45992D664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26" name="Group 6">
              <a:extLst>
                <a:ext uri="{FF2B5EF4-FFF2-40B4-BE49-F238E27FC236}">
                  <a16:creationId xmlns:a16="http://schemas.microsoft.com/office/drawing/2014/main" id="{2381CE6F-E171-4E1F-94B1-F0BDBE4A4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81927" name="Rectangle 7">
                <a:extLst>
                  <a:ext uri="{FF2B5EF4-FFF2-40B4-BE49-F238E27FC236}">
                    <a16:creationId xmlns:a16="http://schemas.microsoft.com/office/drawing/2014/main" id="{C270E38D-7321-4469-BF36-66C8316EB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28" name="Rectangle 8">
                <a:extLst>
                  <a:ext uri="{FF2B5EF4-FFF2-40B4-BE49-F238E27FC236}">
                    <a16:creationId xmlns:a16="http://schemas.microsoft.com/office/drawing/2014/main" id="{2C5DC358-3F2F-4308-9C03-5BD9DE853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29" name="Rectangle 9">
              <a:extLst>
                <a:ext uri="{FF2B5EF4-FFF2-40B4-BE49-F238E27FC236}">
                  <a16:creationId xmlns:a16="http://schemas.microsoft.com/office/drawing/2014/main" id="{F5BB521F-1840-4568-AEB2-4B43F62C8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0" name="Rectangle 10">
              <a:extLst>
                <a:ext uri="{FF2B5EF4-FFF2-40B4-BE49-F238E27FC236}">
                  <a16:creationId xmlns:a16="http://schemas.microsoft.com/office/drawing/2014/main" id="{5A44D3E7-3C1B-4E2E-B688-1374DEF9B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1" name="Rectangle 11">
              <a:extLst>
                <a:ext uri="{FF2B5EF4-FFF2-40B4-BE49-F238E27FC236}">
                  <a16:creationId xmlns:a16="http://schemas.microsoft.com/office/drawing/2014/main" id="{652B289E-6136-467E-BD7B-C773865784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0C5278CD-46F0-4649-8FCE-A6255E3124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1933" name="Rectangle 13">
            <a:extLst>
              <a:ext uri="{FF2B5EF4-FFF2-40B4-BE49-F238E27FC236}">
                <a16:creationId xmlns:a16="http://schemas.microsoft.com/office/drawing/2014/main" id="{67E45235-1625-4A04-85A5-6F297E2917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1934" name="Rectangle 14">
            <a:extLst>
              <a:ext uri="{FF2B5EF4-FFF2-40B4-BE49-F238E27FC236}">
                <a16:creationId xmlns:a16="http://schemas.microsoft.com/office/drawing/2014/main" id="{A23C3798-2FF3-4C8A-8E2E-29C85BF810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th-TH" altLang="en-US"/>
          </a:p>
        </p:txBody>
      </p:sp>
      <p:sp>
        <p:nvSpPr>
          <p:cNvPr id="81935" name="Rectangle 15">
            <a:extLst>
              <a:ext uri="{FF2B5EF4-FFF2-40B4-BE49-F238E27FC236}">
                <a16:creationId xmlns:a16="http://schemas.microsoft.com/office/drawing/2014/main" id="{7238EE26-0A4B-4179-823F-E5A3AD5124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th-TH" altLang="en-US"/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78A5841D-54B4-45CF-B122-A683EB16FA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F080B6-FE94-4AD7-9757-34A615117453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5F26-B687-435D-BC24-86630455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C675F-1E2B-4703-899B-3EBA8BD4A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1CAF0-C8D0-440B-839E-DD7734B5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BEB8C-5DBE-482D-BD4F-A09CA83F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709F1-BC94-44BB-B7BC-A162B9BD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63597-900C-481D-BCA5-5080C847470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7211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261DF-BDCD-40A5-93AE-221F88FD8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64E3A-8DA0-44CD-B7F3-E037C25A6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E8199-DB8F-44AA-8C94-0CC6A594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11F21-33E0-46D8-8B17-3FABF400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6606B-BAC8-4601-97B8-3F8E5ECC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EE510-FB4E-465C-AC19-141EBC2ADD1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4002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AA5B-9129-4106-BE8B-F8D7C8C8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D1B90-C7E9-4FF9-9BB4-A2FA509F80F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30837-42DE-4C4E-A2F4-769209A3C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F3750-E2E7-4C4D-A489-869FAA44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C0CC5-9E0E-4CE8-B257-2242F2E5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AD464-3483-4C07-843C-D8DD1DD6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4030038-B598-4E4F-B39F-4D3473D7A75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37146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2D6FB4-C128-4636-A8B7-888D13EF093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31A82-5915-40B4-ABB6-528CE8FF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A1869-2DBD-4C98-ADE2-3AEEE075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83E74-4C42-490F-AAC8-3CB7BCE7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591BBB-A08D-453A-A993-AC2A841750A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12956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935E-35E9-4927-93E7-813E4C78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BE5F25AB-AADC-41AB-825B-28676198A0D4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5FA63-FCFF-4A34-9781-E45EA0B6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5B057-CF0A-449C-A35D-886EE13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FAF7-CDCA-4D46-BDD3-AD08569D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6BC581-4A09-4912-BE32-178E9ACA5BB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9315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A185-C476-451F-AE3C-AE0C8FCB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3EE0A-5769-403B-B0A8-FC93B36D0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11398-79AC-4CA4-B01A-80F70853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9A01D-CB8B-4287-BEE3-EA11D3F5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140AB-010D-4617-A9B2-CBC60D6E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63C09-1F9A-45C8-98AC-1404D9A5453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4609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36A2-8B18-4EC1-9AAA-7982452F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A2FA7-D22B-46C3-8A64-D227BBCC1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6AC88-CF65-4CC6-BE2D-1A3E6AE7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06D07-C136-4446-B055-20E55B10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40AEF-E3FE-466D-8C3A-2AB650C8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8A41B-E869-4A43-83AD-6B2F5AC5EFA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7336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8E74-6BC0-4A71-A72A-8EF98A8B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4B615-460B-4C5C-A4B2-30C968D28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6B6D1-4529-4738-8C88-8BC61F144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D955B-A9E4-4CB0-A8BD-E3CDF157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952D5-60E1-4B2A-8A2D-2308BBDD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07BDE-06BA-455E-B006-8C3DDCE8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7E2DA-3F33-45AD-AD46-153FF318B47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3587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C866-BC66-4963-8969-2D1D83F8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67E32-0E6F-4362-9E54-F3E6541D1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B8535-F478-470D-B3F8-32DACBE98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ED3C8-5E58-4F0A-A664-B08A134DD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310A3-9CDD-4FC8-B8E2-24F767F42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7401DB-EB27-4A6D-938D-694D2A84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92719-9871-4C66-B415-CD3DEA203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49ACC-7299-4BE0-96F7-6302F4EE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4D307-B9CD-4799-82EB-7FDB9DF3E23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4228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99C0-38B7-48C0-8524-1714E043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BA73E-6504-4A35-9E8A-55F0024C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5210A-0C67-4B5C-B50F-71CF4A4F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98AD7-BEB2-4323-A586-1487ADF0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CBDEE-17C0-498C-92E4-79A1D92B5C8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5072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3648D-3406-4E07-9117-358E3A73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676F1-B0DA-4CF6-AA37-0A1B2E88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E3046-1734-4512-813E-3744F6D7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BD62D-9FD9-42A5-B521-22EC51F7383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3238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D4A6F-46B9-4164-BA50-AA559512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FDB5F-D26D-4242-BCB0-FFCD8723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4B8D6-BFA7-40AD-A54B-467807707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7EC81-0C91-4201-847A-A52F1845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F1FF1-8B66-46D7-90F3-9128722B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45A3E-BC31-4E1A-B406-4B3B4E40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AADF2-CBB1-4793-8209-A730D5EF3D6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1696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B98D-7E97-49C2-9015-66B09F38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110D4-D8CF-414E-B330-92F8D1A77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14B03-E42F-426C-9C82-D2E83D72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392A3-0912-4086-A210-276ABCFF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EB685-8E9B-4C41-A295-86E1AA3D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411C1-84D8-48C8-A17E-ED97E852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C6C0C-7FDD-4CE3-AC78-C0B95C780E3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1066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E1A7277-1826-43C8-BD2E-4421E9C252D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3EA88ED-7D19-4321-9E08-B0CD2895548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BE9B3514-EB88-46F7-BB7D-AC9FC7A6229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29AC099E-4165-4DFD-AB65-19AF34D8EE9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B82FBE27-9D92-4DA1-AB60-90470A37C36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8B11F4C4-2B9B-44BE-A2C9-21553C56F1E5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DF79698A-7AC3-4634-A4B8-B799D199D1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B8E57ACB-E1E6-4E0D-BE44-93D7DEBD4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2EE58766-2045-49A0-8D72-D891563D2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E8963E6C-2AC5-4AE2-8A03-A521E7F28C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th-TH" altLang="en-US"/>
          </a:p>
        </p:txBody>
      </p:sp>
      <p:sp>
        <p:nvSpPr>
          <p:cNvPr id="80908" name="Rectangle 12">
            <a:extLst>
              <a:ext uri="{FF2B5EF4-FFF2-40B4-BE49-F238E27FC236}">
                <a16:creationId xmlns:a16="http://schemas.microsoft.com/office/drawing/2014/main" id="{6CDEE1FE-C472-4B31-A7BE-DE23141CC5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th-TH" altLang="en-US"/>
          </a:p>
        </p:txBody>
      </p:sp>
      <p:sp>
        <p:nvSpPr>
          <p:cNvPr id="80909" name="Rectangle 13">
            <a:extLst>
              <a:ext uri="{FF2B5EF4-FFF2-40B4-BE49-F238E27FC236}">
                <a16:creationId xmlns:a16="http://schemas.microsoft.com/office/drawing/2014/main" id="{A914AD0B-7E2A-4288-A821-709C2E51C8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9972173-6970-4511-A50C-6463C3C4F2A1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  <a:cs typeface="BrowalliaUPC" panose="020B0604020202020204" pitchFamily="34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6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20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audio22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8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9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0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4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audio48.wav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9.wav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wmf"/><Relationship Id="rId12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0.wav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2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.wav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2.wav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5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6.wav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wmf"/><Relationship Id="rId2" Type="http://schemas.openxmlformats.org/officeDocument/2006/relationships/audio" Target="../media/audio8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1.bin"/><Relationship Id="rId2" Type="http://schemas.openxmlformats.org/officeDocument/2006/relationships/audio" Target="../media/audio9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wmf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>
            <a:extLst>
              <a:ext uri="{FF2B5EF4-FFF2-40B4-BE49-F238E27FC236}">
                <a16:creationId xmlns:a16="http://schemas.microsoft.com/office/drawing/2014/main" id="{993C1432-43AF-4251-A57C-ECE7746C0C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</a:t>
            </a:r>
            <a:b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h-TH" alt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BrowalliaUPC" panose="020B0604020202020204" pitchFamily="34" charset="-34"/>
              </a:rPr>
              <a:t>แนวปฏิบัติสู่ความเป็นเลิศขององค์กร</a:t>
            </a:r>
            <a:endParaRPr lang="th-TH" altLang="en-US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5397" name="Text Box 5">
            <a:extLst>
              <a:ext uri="{FF2B5EF4-FFF2-40B4-BE49-F238E27FC236}">
                <a16:creationId xmlns:a16="http://schemas.microsoft.com/office/drawing/2014/main" id="{5A044375-2424-42A6-AA6C-381759F6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313" y="4509120"/>
            <a:ext cx="44053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800" b="1" dirty="0"/>
              <a:t>นพ.อนุวัฒน์ ศุภชุติกุล</a:t>
            </a:r>
          </a:p>
          <a:p>
            <a:pPr algn="ctr"/>
            <a:r>
              <a:rPr lang="th-TH" altLang="en-US" sz="2400" dirty="0"/>
              <a:t>สถาบันพัฒนาและรับรองคุณภาพโรงพยาบาล</a:t>
            </a:r>
            <a:endParaRPr lang="en-US" altLang="en-US" sz="2400" dirty="0"/>
          </a:p>
          <a:p>
            <a:pPr algn="ctr"/>
            <a:r>
              <a:rPr lang="th-TH" altLang="en-US" sz="2400" dirty="0"/>
              <a:t>บรรยายที่คณะแพทยศาสตร์โรงพยาบาลรามาธิบดี</a:t>
            </a:r>
          </a:p>
          <a:p>
            <a:pPr algn="ctr"/>
            <a:r>
              <a:rPr lang="en-US" altLang="en-US" sz="2400" dirty="0"/>
              <a:t>18 </a:t>
            </a:r>
            <a:r>
              <a:rPr lang="th-TH" altLang="en-US" sz="2400" dirty="0"/>
              <a:t>ธันวาคม </a:t>
            </a:r>
            <a:r>
              <a:rPr lang="en-US" altLang="en-US" sz="2400" dirty="0"/>
              <a:t>2545</a:t>
            </a:r>
            <a:endParaRPr lang="th-TH" altLang="en-US" sz="2400" dirty="0"/>
          </a:p>
        </p:txBody>
      </p:sp>
      <p:pic>
        <p:nvPicPr>
          <p:cNvPr id="315399" name="Picture 7">
            <a:hlinkClick r:id="" action="ppaction://media"/>
            <a:extLst>
              <a:ext uri="{FF2B5EF4-FFF2-40B4-BE49-F238E27FC236}">
                <a16:creationId xmlns:a16="http://schemas.microsoft.com/office/drawing/2014/main" id="{024A9C24-4865-482A-8C56-893C56F4DEBB}"/>
              </a:ext>
            </a:extLst>
          </p:cNvPr>
          <p:cNvPicPr>
            <a:picLocks noChangeAspect="1" noChangeArrowheads="1"/>
          </p:cNvPicPr>
          <p:nvPr>
            <a:wavAudioFile r:embed="rId1" name="~PP261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6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5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3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>
            <a:extLst>
              <a:ext uri="{FF2B5EF4-FFF2-40B4-BE49-F238E27FC236}">
                <a16:creationId xmlns:a16="http://schemas.microsoft.com/office/drawing/2014/main" id="{D12D4A6A-AF27-46AD-B380-423E7EA6E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การเปรียบเทียบที่ดี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799A36A4-89E6-46F0-A3A0-28D30B886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มีเกณฑ์ในการเปรียบเทียบที่ชัดเจน</a:t>
            </a:r>
          </a:p>
          <a:p>
            <a:pPr>
              <a:lnSpc>
                <a:spcPct val="90000"/>
              </a:lnSpc>
            </a:pP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ใช้ข้อมูลจริง</a:t>
            </a:r>
          </a:p>
          <a:p>
            <a:pPr>
              <a:lnSpc>
                <a:spcPct val="90000"/>
              </a:lnSpc>
            </a:pP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มีกระบวนการในการเปรียบเทียบที่ชัดเจน</a:t>
            </a:r>
          </a:p>
          <a:p>
            <a:pPr>
              <a:lnSpc>
                <a:spcPct val="90000"/>
              </a:lnSpc>
            </a:pP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มีการวิเคราะห์ข้อมูลเพื่อหา </a:t>
            </a:r>
            <a:r>
              <a:rPr lang="en-US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Best Practices</a:t>
            </a:r>
          </a:p>
          <a:p>
            <a:pPr>
              <a:lnSpc>
                <a:spcPct val="90000"/>
              </a:lnSpc>
            </a:pP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มีการแลกเปลี่ยน </a:t>
            </a:r>
            <a:r>
              <a:rPr lang="en-US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Best Practices </a:t>
            </a: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ระหว่างกัน</a:t>
            </a:r>
          </a:p>
          <a:p>
            <a:pPr>
              <a:lnSpc>
                <a:spcPct val="90000"/>
              </a:lnSpc>
            </a:pP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นำ </a:t>
            </a:r>
            <a:r>
              <a:rPr lang="en-US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Best Practices </a:t>
            </a:r>
            <a:r>
              <a:rPr lang="th-TH" altLang="en-US" sz="4000" b="1">
                <a:solidFill>
                  <a:srgbClr val="0000FF"/>
                </a:solidFill>
                <a:latin typeface="BrowalliaUPC" panose="020B0604020202020204" pitchFamily="34" charset="-34"/>
              </a:rPr>
              <a:t>ที่ได้มาปรับปรุงตนเองได้</a:t>
            </a:r>
            <a:endParaRPr lang="th-TH" altLang="en-US">
              <a:solidFill>
                <a:srgbClr val="0000FF"/>
              </a:solidFill>
            </a:endParaRPr>
          </a:p>
        </p:txBody>
      </p:sp>
      <p:pic>
        <p:nvPicPr>
          <p:cNvPr id="363524" name="Picture 4">
            <a:hlinkClick r:id="" action="ppaction://media"/>
            <a:extLst>
              <a:ext uri="{FF2B5EF4-FFF2-40B4-BE49-F238E27FC236}">
                <a16:creationId xmlns:a16="http://schemas.microsoft.com/office/drawing/2014/main" id="{38DC5954-3534-439D-8500-1AED3E23CB04}"/>
              </a:ext>
            </a:extLst>
          </p:cNvPr>
          <p:cNvPicPr>
            <a:picLocks noChangeAspect="1" noChangeArrowheads="1"/>
          </p:cNvPicPr>
          <p:nvPr>
            <a:wavAudioFile r:embed="rId1" name="~PP79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3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3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35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>
            <a:extLst>
              <a:ext uri="{FF2B5EF4-FFF2-40B4-BE49-F238E27FC236}">
                <a16:creationId xmlns:a16="http://schemas.microsoft.com/office/drawing/2014/main" id="{481D6561-98D2-4C0E-B417-8F93D118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29600" cy="914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07" name="Rectangle 3">
            <a:extLst>
              <a:ext uri="{FF2B5EF4-FFF2-40B4-BE49-F238E27FC236}">
                <a16:creationId xmlns:a16="http://schemas.microsoft.com/office/drawing/2014/main" id="{1E206ED0-47F4-4CB9-A68A-4F949594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2763" y="6464300"/>
            <a:ext cx="307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sz="800">
                <a:latin typeface="CLB Helvetica Condensed Black" charset="0"/>
              </a:rPr>
              <a:t>23</a:t>
            </a:r>
          </a:p>
        </p:txBody>
      </p:sp>
      <p:sp>
        <p:nvSpPr>
          <p:cNvPr id="431108" name="Rectangle 4">
            <a:extLst>
              <a:ext uri="{FF2B5EF4-FFF2-40B4-BE49-F238E27FC236}">
                <a16:creationId xmlns:a16="http://schemas.microsoft.com/office/drawing/2014/main" id="{3E159B34-6560-4D79-824F-53084DB0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28625"/>
            <a:ext cx="73120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Best Practice Model</a:t>
            </a:r>
          </a:p>
        </p:txBody>
      </p:sp>
      <p:sp>
        <p:nvSpPr>
          <p:cNvPr id="431109" name="Text Box 5">
            <a:extLst>
              <a:ext uri="{FF2B5EF4-FFF2-40B4-BE49-F238E27FC236}">
                <a16:creationId xmlns:a16="http://schemas.microsoft.com/office/drawing/2014/main" id="{990F4A35-A039-4FC5-965B-31C1EEBB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762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Work</a:t>
            </a:r>
          </a:p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Steps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1110" name="Text Box 6">
            <a:extLst>
              <a:ext uri="{FF2B5EF4-FFF2-40B4-BE49-F238E27FC236}">
                <a16:creationId xmlns:a16="http://schemas.microsoft.com/office/drawing/2014/main" id="{BF7BBC1A-12C4-4B83-A556-F2807D7B6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1524000"/>
            <a:ext cx="91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Current</a:t>
            </a:r>
          </a:p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Method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1111" name="Text Box 7">
            <a:extLst>
              <a:ext uri="{FF2B5EF4-FFF2-40B4-BE49-F238E27FC236}">
                <a16:creationId xmlns:a16="http://schemas.microsoft.com/office/drawing/2014/main" id="{CDFCF177-34C6-46EE-885E-C2295A49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524000"/>
            <a:ext cx="941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Company</a:t>
            </a:r>
          </a:p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A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1112" name="Text Box 8">
            <a:extLst>
              <a:ext uri="{FF2B5EF4-FFF2-40B4-BE49-F238E27FC236}">
                <a16:creationId xmlns:a16="http://schemas.microsoft.com/office/drawing/2014/main" id="{F1AE7F82-2DA9-482B-92EE-BE61F2873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1524000"/>
            <a:ext cx="1108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Company</a:t>
            </a:r>
          </a:p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B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1113" name="Text Box 9">
            <a:extLst>
              <a:ext uri="{FF2B5EF4-FFF2-40B4-BE49-F238E27FC236}">
                <a16:creationId xmlns:a16="http://schemas.microsoft.com/office/drawing/2014/main" id="{1E5A9168-9FC6-4D87-9E1E-D40A1484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524000"/>
            <a:ext cx="941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Company</a:t>
            </a:r>
          </a:p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C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1114" name="Text Box 10">
            <a:extLst>
              <a:ext uri="{FF2B5EF4-FFF2-40B4-BE49-F238E27FC236}">
                <a16:creationId xmlns:a16="http://schemas.microsoft.com/office/drawing/2014/main" id="{F55309B5-1C45-45AC-848E-5058A4C9F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524000"/>
            <a:ext cx="1154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Best of Best</a:t>
            </a:r>
          </a:p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Process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1115" name="Rectangle 11">
            <a:extLst>
              <a:ext uri="{FF2B5EF4-FFF2-40B4-BE49-F238E27FC236}">
                <a16:creationId xmlns:a16="http://schemas.microsoft.com/office/drawing/2014/main" id="{53806780-B045-41B4-9139-C108AE5DF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81600"/>
            <a:ext cx="433388" cy="247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6" name="Rectangle 12">
            <a:extLst>
              <a:ext uri="{FF2B5EF4-FFF2-40B4-BE49-F238E27FC236}">
                <a16:creationId xmlns:a16="http://schemas.microsoft.com/office/drawing/2014/main" id="{21E47AC9-3CC4-483B-8066-5F1623058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76550"/>
            <a:ext cx="433388" cy="247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7" name="Rectangle 13">
            <a:extLst>
              <a:ext uri="{FF2B5EF4-FFF2-40B4-BE49-F238E27FC236}">
                <a16:creationId xmlns:a16="http://schemas.microsoft.com/office/drawing/2014/main" id="{6FD471A9-C5C4-4B5C-B461-82CCFC72C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33388" cy="247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8" name="Oval 14">
            <a:extLst>
              <a:ext uri="{FF2B5EF4-FFF2-40B4-BE49-F238E27FC236}">
                <a16:creationId xmlns:a16="http://schemas.microsoft.com/office/drawing/2014/main" id="{EFF3F5A6-25CB-4850-BC18-8AC78D853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638800"/>
            <a:ext cx="371475" cy="2476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9" name="Rectangle 15">
            <a:extLst>
              <a:ext uri="{FF2B5EF4-FFF2-40B4-BE49-F238E27FC236}">
                <a16:creationId xmlns:a16="http://schemas.microsoft.com/office/drawing/2014/main" id="{FD3F0C74-687C-4887-9005-0442840A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876550"/>
            <a:ext cx="433388" cy="247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0" name="AutoShape 16">
            <a:extLst>
              <a:ext uri="{FF2B5EF4-FFF2-40B4-BE49-F238E27FC236}">
                <a16:creationId xmlns:a16="http://schemas.microsoft.com/office/drawing/2014/main" id="{C930F4BF-4E73-4512-A735-17D6B6AC3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352800"/>
            <a:ext cx="433388" cy="371475"/>
          </a:xfrm>
          <a:prstGeom prst="star8">
            <a:avLst>
              <a:gd name="adj" fmla="val 382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1" name="Rectangle 17">
            <a:extLst>
              <a:ext uri="{FF2B5EF4-FFF2-40B4-BE49-F238E27FC236}">
                <a16:creationId xmlns:a16="http://schemas.microsoft.com/office/drawing/2014/main" id="{BA93B417-5DC7-495C-89C6-BD182FF9F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876550"/>
            <a:ext cx="433388" cy="24765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2" name="Rectangle 18">
            <a:extLst>
              <a:ext uri="{FF2B5EF4-FFF2-40B4-BE49-F238E27FC236}">
                <a16:creationId xmlns:a16="http://schemas.microsoft.com/office/drawing/2014/main" id="{5DF27A2E-9889-4CC5-93CC-303F23777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857750"/>
            <a:ext cx="433388" cy="24765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3" name="Oval 19">
            <a:extLst>
              <a:ext uri="{FF2B5EF4-FFF2-40B4-BE49-F238E27FC236}">
                <a16:creationId xmlns:a16="http://schemas.microsoft.com/office/drawing/2014/main" id="{EB270D73-EA57-4E40-9946-27EA74851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334000"/>
            <a:ext cx="371475" cy="24765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4" name="Rectangle 20">
            <a:extLst>
              <a:ext uri="{FF2B5EF4-FFF2-40B4-BE49-F238E27FC236}">
                <a16:creationId xmlns:a16="http://schemas.microsoft.com/office/drawing/2014/main" id="{84F240FA-7634-4C5F-BE81-4D8D94CD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62350"/>
            <a:ext cx="433388" cy="247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5" name="AutoShape 21">
            <a:extLst>
              <a:ext uri="{FF2B5EF4-FFF2-40B4-BE49-F238E27FC236}">
                <a16:creationId xmlns:a16="http://schemas.microsoft.com/office/drawing/2014/main" id="{488FC2E2-695C-4813-8841-D9243F766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114800"/>
            <a:ext cx="433388" cy="371475"/>
          </a:xfrm>
          <a:prstGeom prst="star8">
            <a:avLst>
              <a:gd name="adj" fmla="val 3825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6" name="Rectangle 22">
            <a:extLst>
              <a:ext uri="{FF2B5EF4-FFF2-40B4-BE49-F238E27FC236}">
                <a16:creationId xmlns:a16="http://schemas.microsoft.com/office/drawing/2014/main" id="{95CC78C5-8909-467B-A3C3-391176B10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857750"/>
            <a:ext cx="433388" cy="247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7" name="Oval 23">
            <a:extLst>
              <a:ext uri="{FF2B5EF4-FFF2-40B4-BE49-F238E27FC236}">
                <a16:creationId xmlns:a16="http://schemas.microsoft.com/office/drawing/2014/main" id="{34CD6E25-9B02-4332-8324-C16510B7E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410200"/>
            <a:ext cx="371475" cy="2476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8" name="Oval 24">
            <a:extLst>
              <a:ext uri="{FF2B5EF4-FFF2-40B4-BE49-F238E27FC236}">
                <a16:creationId xmlns:a16="http://schemas.microsoft.com/office/drawing/2014/main" id="{9482DDFF-12B7-418A-B5EA-5B2F15260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438400"/>
            <a:ext cx="374650" cy="242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29" name="Rectangle 25">
            <a:extLst>
              <a:ext uri="{FF2B5EF4-FFF2-40B4-BE49-F238E27FC236}">
                <a16:creationId xmlns:a16="http://schemas.microsoft.com/office/drawing/2014/main" id="{D84269A9-68BF-4A5B-95BE-1059507C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89560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0" name="Rectangle 26">
            <a:extLst>
              <a:ext uri="{FF2B5EF4-FFF2-40B4-BE49-F238E27FC236}">
                <a16:creationId xmlns:a16="http://schemas.microsoft.com/office/drawing/2014/main" id="{BFBDFA9B-959B-4E14-8061-CD54934C5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7655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1" name="Rectangle 27">
            <a:extLst>
              <a:ext uri="{FF2B5EF4-FFF2-40B4-BE49-F238E27FC236}">
                <a16:creationId xmlns:a16="http://schemas.microsoft.com/office/drawing/2014/main" id="{B3ABD8BC-7B89-4C3F-926C-09F02B424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56235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2" name="Rectangle 28">
            <a:extLst>
              <a:ext uri="{FF2B5EF4-FFF2-40B4-BE49-F238E27FC236}">
                <a16:creationId xmlns:a16="http://schemas.microsoft.com/office/drawing/2014/main" id="{0D01F066-623A-4871-A894-F876704F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26720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3" name="AutoShape 29">
            <a:extLst>
              <a:ext uri="{FF2B5EF4-FFF2-40B4-BE49-F238E27FC236}">
                <a16:creationId xmlns:a16="http://schemas.microsoft.com/office/drawing/2014/main" id="{57193BAE-FD57-4A73-91BD-FAFF73829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429000"/>
            <a:ext cx="433388" cy="371475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4" name="Rectangle 30">
            <a:extLst>
              <a:ext uri="{FF2B5EF4-FFF2-40B4-BE49-F238E27FC236}">
                <a16:creationId xmlns:a16="http://schemas.microsoft.com/office/drawing/2014/main" id="{0C65C780-E677-4386-B4A7-9DE48519A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24815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5" name="Oval 31">
            <a:extLst>
              <a:ext uri="{FF2B5EF4-FFF2-40B4-BE49-F238E27FC236}">
                <a16:creationId xmlns:a16="http://schemas.microsoft.com/office/drawing/2014/main" id="{50394606-7979-4538-8494-E8ECF617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371475" cy="247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6" name="Oval 32">
            <a:extLst>
              <a:ext uri="{FF2B5EF4-FFF2-40B4-BE49-F238E27FC236}">
                <a16:creationId xmlns:a16="http://schemas.microsoft.com/office/drawing/2014/main" id="{7FC2C0D8-3129-4DF9-AC7B-E9BC4B1D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438400"/>
            <a:ext cx="374650" cy="2428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7" name="Oval 33">
            <a:extLst>
              <a:ext uri="{FF2B5EF4-FFF2-40B4-BE49-F238E27FC236}">
                <a16:creationId xmlns:a16="http://schemas.microsoft.com/office/drawing/2014/main" id="{4D04D667-8C7C-494A-9A8E-16F867080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438400"/>
            <a:ext cx="374650" cy="2428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38" name="Text Box 34">
            <a:extLst>
              <a:ext uri="{FF2B5EF4-FFF2-40B4-BE49-F238E27FC236}">
                <a16:creationId xmlns:a16="http://schemas.microsoft.com/office/drawing/2014/main" id="{AB2C83A9-5055-42A4-955F-FD1F7573A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560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1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1139" name="Text Box 35">
            <a:extLst>
              <a:ext uri="{FF2B5EF4-FFF2-40B4-BE49-F238E27FC236}">
                <a16:creationId xmlns:a16="http://schemas.microsoft.com/office/drawing/2014/main" id="{EEE2845D-427E-4F5A-80D5-39944BE6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9725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2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1140" name="Text Box 36">
            <a:extLst>
              <a:ext uri="{FF2B5EF4-FFF2-40B4-BE49-F238E27FC236}">
                <a16:creationId xmlns:a16="http://schemas.microsoft.com/office/drawing/2014/main" id="{4A5BF307-EDC0-4E50-8DFF-F1BA4327D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4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1141" name="Text Box 37">
            <a:extLst>
              <a:ext uri="{FF2B5EF4-FFF2-40B4-BE49-F238E27FC236}">
                <a16:creationId xmlns:a16="http://schemas.microsoft.com/office/drawing/2014/main" id="{F84AB789-A1B5-4FB3-8C31-425E2574C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5925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3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1142" name="Text Box 38">
            <a:extLst>
              <a:ext uri="{FF2B5EF4-FFF2-40B4-BE49-F238E27FC236}">
                <a16:creationId xmlns:a16="http://schemas.microsoft.com/office/drawing/2014/main" id="{E04E61C5-AA61-4423-A021-029A337D6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0225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5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1143" name="Oval 39">
            <a:extLst>
              <a:ext uri="{FF2B5EF4-FFF2-40B4-BE49-F238E27FC236}">
                <a16:creationId xmlns:a16="http://schemas.microsoft.com/office/drawing/2014/main" id="{80B77B32-BA63-4B6E-AA42-0269CBFED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438400"/>
            <a:ext cx="374650" cy="2428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44" name="Rectangle 40">
            <a:extLst>
              <a:ext uri="{FF2B5EF4-FFF2-40B4-BE49-F238E27FC236}">
                <a16:creationId xmlns:a16="http://schemas.microsoft.com/office/drawing/2014/main" id="{4BB1769F-C144-4C2F-802E-C6B19D9D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433388" cy="247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45" name="Rectangle 41">
            <a:extLst>
              <a:ext uri="{FF2B5EF4-FFF2-40B4-BE49-F238E27FC236}">
                <a16:creationId xmlns:a16="http://schemas.microsoft.com/office/drawing/2014/main" id="{939F0E22-9289-445E-B6DD-E531A6A96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819400"/>
            <a:ext cx="433388" cy="247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46" name="Rectangle 42">
            <a:extLst>
              <a:ext uri="{FF2B5EF4-FFF2-40B4-BE49-F238E27FC236}">
                <a16:creationId xmlns:a16="http://schemas.microsoft.com/office/drawing/2014/main" id="{5B434228-C7B7-4170-B6A3-DF4741E58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562350"/>
            <a:ext cx="433388" cy="24765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47" name="AutoShape 43">
            <a:extLst>
              <a:ext uri="{FF2B5EF4-FFF2-40B4-BE49-F238E27FC236}">
                <a16:creationId xmlns:a16="http://schemas.microsoft.com/office/drawing/2014/main" id="{0B4FB96D-CD8B-4DB2-A8D6-8E5C157F6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191000"/>
            <a:ext cx="433388" cy="371475"/>
          </a:xfrm>
          <a:prstGeom prst="star8">
            <a:avLst>
              <a:gd name="adj" fmla="val 3825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48" name="Rectangle 44">
            <a:extLst>
              <a:ext uri="{FF2B5EF4-FFF2-40B4-BE49-F238E27FC236}">
                <a16:creationId xmlns:a16="http://schemas.microsoft.com/office/drawing/2014/main" id="{08485EA4-59D9-4845-81A9-B4668B85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495800"/>
            <a:ext cx="433388" cy="247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49" name="Rectangle 45">
            <a:extLst>
              <a:ext uri="{FF2B5EF4-FFF2-40B4-BE49-F238E27FC236}">
                <a16:creationId xmlns:a16="http://schemas.microsoft.com/office/drawing/2014/main" id="{6E12927D-19F7-4A47-B376-D51CB2121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857750"/>
            <a:ext cx="433388" cy="2476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50" name="Rectangle 46">
            <a:extLst>
              <a:ext uri="{FF2B5EF4-FFF2-40B4-BE49-F238E27FC236}">
                <a16:creationId xmlns:a16="http://schemas.microsoft.com/office/drawing/2014/main" id="{BE9B94B5-61F0-4114-AF0B-36B87E960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85775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51" name="Rectangle 47">
            <a:extLst>
              <a:ext uri="{FF2B5EF4-FFF2-40B4-BE49-F238E27FC236}">
                <a16:creationId xmlns:a16="http://schemas.microsoft.com/office/drawing/2014/main" id="{07F7A092-47AF-41D8-952B-FEB6EB11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857750"/>
            <a:ext cx="433388" cy="247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52" name="Oval 48">
            <a:extLst>
              <a:ext uri="{FF2B5EF4-FFF2-40B4-BE49-F238E27FC236}">
                <a16:creationId xmlns:a16="http://schemas.microsoft.com/office/drawing/2014/main" id="{B0EC8244-7700-4A6E-A293-69D74C0F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486400"/>
            <a:ext cx="371475" cy="247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1153" name="Group 49">
            <a:extLst>
              <a:ext uri="{FF2B5EF4-FFF2-40B4-BE49-F238E27FC236}">
                <a16:creationId xmlns:a16="http://schemas.microsoft.com/office/drawing/2014/main" id="{46E9B97D-1B3F-4FD3-B14A-778BA3B3C7C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886200"/>
            <a:ext cx="838200" cy="1098550"/>
            <a:chOff x="432" y="2620"/>
            <a:chExt cx="528" cy="692"/>
          </a:xfrm>
        </p:grpSpPr>
        <p:sp>
          <p:nvSpPr>
            <p:cNvPr id="431154" name="Rectangle 50">
              <a:extLst>
                <a:ext uri="{FF2B5EF4-FFF2-40B4-BE49-F238E27FC236}">
                  <a16:creationId xmlns:a16="http://schemas.microsoft.com/office/drawing/2014/main" id="{8CD87886-36E0-41D9-A8F8-470402EE1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676"/>
              <a:ext cx="273" cy="156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55" name="Rectangle 51">
              <a:extLst>
                <a:ext uri="{FF2B5EF4-FFF2-40B4-BE49-F238E27FC236}">
                  <a16:creationId xmlns:a16="http://schemas.microsoft.com/office/drawing/2014/main" id="{3A640BD0-A505-448A-932A-AB15175DF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060"/>
              <a:ext cx="273" cy="156"/>
            </a:xfrm>
            <a:prstGeom prst="rect">
              <a:avLst/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56" name="Rectangle 52">
              <a:extLst>
                <a:ext uri="{FF2B5EF4-FFF2-40B4-BE49-F238E27FC236}">
                  <a16:creationId xmlns:a16="http://schemas.microsoft.com/office/drawing/2014/main" id="{09C24DE7-E49D-432A-B1B7-F81DFC082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640"/>
              <a:ext cx="528" cy="67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57" name="Text Box 53">
              <a:extLst>
                <a:ext uri="{FF2B5EF4-FFF2-40B4-BE49-F238E27FC236}">
                  <a16:creationId xmlns:a16="http://schemas.microsoft.com/office/drawing/2014/main" id="{9539F868-148B-4C32-AE41-9E2677524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620"/>
              <a:ext cx="1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200" b="1">
                  <a:latin typeface="Arial" panose="020B0604020202020204" pitchFamily="34" charset="0"/>
                </a:rPr>
                <a:t>3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31158" name="Text Box 54">
            <a:extLst>
              <a:ext uri="{FF2B5EF4-FFF2-40B4-BE49-F238E27FC236}">
                <a16:creationId xmlns:a16="http://schemas.microsoft.com/office/drawing/2014/main" id="{9E9C0416-6491-44B6-9B13-39145162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2900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200" b="1">
                <a:latin typeface="Arial" panose="020B0604020202020204" pitchFamily="34" charset="0"/>
              </a:rPr>
              <a:t>2</a:t>
            </a: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431159" name="Group 55">
            <a:extLst>
              <a:ext uri="{FF2B5EF4-FFF2-40B4-BE49-F238E27FC236}">
                <a16:creationId xmlns:a16="http://schemas.microsoft.com/office/drawing/2014/main" id="{11D9E903-EEC9-4978-A93D-2B0D1755AA09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429000"/>
            <a:ext cx="685800" cy="1143000"/>
            <a:chOff x="1680" y="2160"/>
            <a:chExt cx="432" cy="720"/>
          </a:xfrm>
        </p:grpSpPr>
        <p:sp>
          <p:nvSpPr>
            <p:cNvPr id="431160" name="Rectangle 56">
              <a:extLst>
                <a:ext uri="{FF2B5EF4-FFF2-40B4-BE49-F238E27FC236}">
                  <a16:creationId xmlns:a16="http://schemas.microsoft.com/office/drawing/2014/main" id="{0DB02E8E-63CA-4EAF-9AE1-A96400E42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44"/>
              <a:ext cx="273" cy="156"/>
            </a:xfrm>
            <a:prstGeom prst="rect">
              <a:avLst/>
            </a:prstGeom>
            <a:solidFill>
              <a:srgbClr val="FF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1" name="AutoShape 57">
              <a:extLst>
                <a:ext uri="{FF2B5EF4-FFF2-40B4-BE49-F238E27FC236}">
                  <a16:creationId xmlns:a16="http://schemas.microsoft.com/office/drawing/2014/main" id="{976ADEC0-754E-41D2-B71E-14B540336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92"/>
              <a:ext cx="273" cy="234"/>
            </a:xfrm>
            <a:prstGeom prst="star8">
              <a:avLst>
                <a:gd name="adj" fmla="val 38250"/>
              </a:avLst>
            </a:prstGeom>
            <a:solidFill>
              <a:srgbClr val="FF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2" name="Rectangle 58">
              <a:extLst>
                <a:ext uri="{FF2B5EF4-FFF2-40B4-BE49-F238E27FC236}">
                  <a16:creationId xmlns:a16="http://schemas.microsoft.com/office/drawing/2014/main" id="{64892747-017C-48DD-8BEA-F886FA17D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160"/>
              <a:ext cx="432" cy="72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1163" name="Group 59">
            <a:extLst>
              <a:ext uri="{FF2B5EF4-FFF2-40B4-BE49-F238E27FC236}">
                <a16:creationId xmlns:a16="http://schemas.microsoft.com/office/drawing/2014/main" id="{A5634E8C-EEB7-4AC4-9733-0D26EBAC20FD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362200"/>
            <a:ext cx="1295400" cy="914400"/>
            <a:chOff x="2256" y="1488"/>
            <a:chExt cx="816" cy="576"/>
          </a:xfrm>
        </p:grpSpPr>
        <p:sp>
          <p:nvSpPr>
            <p:cNvPr id="431164" name="Oval 60">
              <a:extLst>
                <a:ext uri="{FF2B5EF4-FFF2-40B4-BE49-F238E27FC236}">
                  <a16:creationId xmlns:a16="http://schemas.microsoft.com/office/drawing/2014/main" id="{1289ECAF-CE56-46B2-A750-7B8B742AF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536"/>
              <a:ext cx="236" cy="153"/>
            </a:xfrm>
            <a:prstGeom prst="ellipse">
              <a:avLst/>
            </a:prstGeom>
            <a:solidFill>
              <a:srgbClr val="008000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5" name="Rectangle 61">
              <a:extLst>
                <a:ext uri="{FF2B5EF4-FFF2-40B4-BE49-F238E27FC236}">
                  <a16:creationId xmlns:a16="http://schemas.microsoft.com/office/drawing/2014/main" id="{D87EB1F7-E06F-4386-9C2C-08BECCCFA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812"/>
              <a:ext cx="273" cy="156"/>
            </a:xfrm>
            <a:prstGeom prst="rect">
              <a:avLst/>
            </a:prstGeom>
            <a:solidFill>
              <a:srgbClr val="008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6" name="Rectangle 62">
              <a:extLst>
                <a:ext uri="{FF2B5EF4-FFF2-40B4-BE49-F238E27FC236}">
                  <a16:creationId xmlns:a16="http://schemas.microsoft.com/office/drawing/2014/main" id="{36389070-BBA8-46DD-B91E-2A895CE97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812"/>
              <a:ext cx="273" cy="156"/>
            </a:xfrm>
            <a:prstGeom prst="rect">
              <a:avLst/>
            </a:prstGeom>
            <a:solidFill>
              <a:srgbClr val="008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7" name="Rectangle 63">
              <a:extLst>
                <a:ext uri="{FF2B5EF4-FFF2-40B4-BE49-F238E27FC236}">
                  <a16:creationId xmlns:a16="http://schemas.microsoft.com/office/drawing/2014/main" id="{44B25C50-20B0-47EC-A64A-B2CAA1BCB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488"/>
              <a:ext cx="816" cy="57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68" name="Text Box 64">
              <a:extLst>
                <a:ext uri="{FF2B5EF4-FFF2-40B4-BE49-F238E27FC236}">
                  <a16:creationId xmlns:a16="http://schemas.microsoft.com/office/drawing/2014/main" id="{5DB3829F-5AEE-4C79-9FB5-FEE4152D6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536"/>
              <a:ext cx="1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200" b="1">
                  <a:latin typeface="Arial" panose="020B0604020202020204" pitchFamily="34" charset="0"/>
                </a:rPr>
                <a:t>1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431169" name="Group 65">
            <a:extLst>
              <a:ext uri="{FF2B5EF4-FFF2-40B4-BE49-F238E27FC236}">
                <a16:creationId xmlns:a16="http://schemas.microsoft.com/office/drawing/2014/main" id="{0ECD4E51-6A3F-4E0E-9E81-3DC787950B7A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4724400"/>
            <a:ext cx="1447800" cy="533400"/>
            <a:chOff x="3216" y="2976"/>
            <a:chExt cx="912" cy="336"/>
          </a:xfrm>
        </p:grpSpPr>
        <p:sp>
          <p:nvSpPr>
            <p:cNvPr id="431170" name="Rectangle 66">
              <a:extLst>
                <a:ext uri="{FF2B5EF4-FFF2-40B4-BE49-F238E27FC236}">
                  <a16:creationId xmlns:a16="http://schemas.microsoft.com/office/drawing/2014/main" id="{9E359B5B-C79A-4AB1-AF0D-2DA8364D1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060"/>
              <a:ext cx="273" cy="156"/>
            </a:xfrm>
            <a:prstGeom prst="rec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71" name="Rectangle 67">
              <a:extLst>
                <a:ext uri="{FF2B5EF4-FFF2-40B4-BE49-F238E27FC236}">
                  <a16:creationId xmlns:a16="http://schemas.microsoft.com/office/drawing/2014/main" id="{94FBA6F5-A30B-4F9B-B830-4838723FA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060"/>
              <a:ext cx="273" cy="156"/>
            </a:xfrm>
            <a:prstGeom prst="rec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72" name="Rectangle 68">
              <a:extLst>
                <a:ext uri="{FF2B5EF4-FFF2-40B4-BE49-F238E27FC236}">
                  <a16:creationId xmlns:a16="http://schemas.microsoft.com/office/drawing/2014/main" id="{9C94355C-FECA-4B25-AD80-63EE8652F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976"/>
              <a:ext cx="912" cy="33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173" name="Text Box 69">
              <a:extLst>
                <a:ext uri="{FF2B5EF4-FFF2-40B4-BE49-F238E27FC236}">
                  <a16:creationId xmlns:a16="http://schemas.microsoft.com/office/drawing/2014/main" id="{64968563-11B4-49EE-9228-4709A019E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3024"/>
              <a:ext cx="1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200" b="1">
                  <a:latin typeface="Arial" panose="020B0604020202020204" pitchFamily="34" charset="0"/>
                </a:rPr>
                <a:t>4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31174" name="Line 70">
            <a:extLst>
              <a:ext uri="{FF2B5EF4-FFF2-40B4-BE49-F238E27FC236}">
                <a16:creationId xmlns:a16="http://schemas.microsoft.com/office/drawing/2014/main" id="{95DDFC85-C126-4459-8349-9D5FD1D40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75" name="Line 71">
            <a:extLst>
              <a:ext uri="{FF2B5EF4-FFF2-40B4-BE49-F238E27FC236}">
                <a16:creationId xmlns:a16="http://schemas.microsoft.com/office/drawing/2014/main" id="{00A07AC3-9A8E-4C92-BEA7-D72FD0D82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971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76" name="Line 72">
            <a:extLst>
              <a:ext uri="{FF2B5EF4-FFF2-40B4-BE49-F238E27FC236}">
                <a16:creationId xmlns:a16="http://schemas.microsoft.com/office/drawing/2014/main" id="{23517E0E-043D-437E-9F43-EC7F339A0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971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77" name="Line 73">
            <a:extLst>
              <a:ext uri="{FF2B5EF4-FFF2-40B4-BE49-F238E27FC236}">
                <a16:creationId xmlns:a16="http://schemas.microsoft.com/office/drawing/2014/main" id="{2669FF31-E82A-4465-A221-D9C24E013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971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78" name="Line 74">
            <a:extLst>
              <a:ext uri="{FF2B5EF4-FFF2-40B4-BE49-F238E27FC236}">
                <a16:creationId xmlns:a16="http://schemas.microsoft.com/office/drawing/2014/main" id="{EA039F86-5F8E-4705-8450-7BD147FCD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581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79" name="Line 75">
            <a:extLst>
              <a:ext uri="{FF2B5EF4-FFF2-40B4-BE49-F238E27FC236}">
                <a16:creationId xmlns:a16="http://schemas.microsoft.com/office/drawing/2014/main" id="{53E7E141-C6A4-4645-A46E-33F1D4B776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505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0" name="Line 76">
            <a:extLst>
              <a:ext uri="{FF2B5EF4-FFF2-40B4-BE49-F238E27FC236}">
                <a16:creationId xmlns:a16="http://schemas.microsoft.com/office/drawing/2014/main" id="{41204AF2-FC47-4159-8B8C-40486B4DCC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3581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1" name="Line 77">
            <a:extLst>
              <a:ext uri="{FF2B5EF4-FFF2-40B4-BE49-F238E27FC236}">
                <a16:creationId xmlns:a16="http://schemas.microsoft.com/office/drawing/2014/main" id="{A52FD3B8-19C3-4EC3-8E0E-8257FB8317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2" name="Line 78">
            <a:extLst>
              <a:ext uri="{FF2B5EF4-FFF2-40B4-BE49-F238E27FC236}">
                <a16:creationId xmlns:a16="http://schemas.microsoft.com/office/drawing/2014/main" id="{6064353B-9F9E-4349-A582-DC62E7BD3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191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3" name="Line 79">
            <a:extLst>
              <a:ext uri="{FF2B5EF4-FFF2-40B4-BE49-F238E27FC236}">
                <a16:creationId xmlns:a16="http://schemas.microsoft.com/office/drawing/2014/main" id="{211250F6-D132-47CE-B805-E0B9C1719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4" name="Line 80">
            <a:extLst>
              <a:ext uri="{FF2B5EF4-FFF2-40B4-BE49-F238E27FC236}">
                <a16:creationId xmlns:a16="http://schemas.microsoft.com/office/drawing/2014/main" id="{90F86B68-564E-4D2F-9A43-ACB39489B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533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5" name="Line 81">
            <a:extLst>
              <a:ext uri="{FF2B5EF4-FFF2-40B4-BE49-F238E27FC236}">
                <a16:creationId xmlns:a16="http://schemas.microsoft.com/office/drawing/2014/main" id="{F423EB35-4F5B-44DE-870F-68B37765E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410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6" name="Line 82">
            <a:extLst>
              <a:ext uri="{FF2B5EF4-FFF2-40B4-BE49-F238E27FC236}">
                <a16:creationId xmlns:a16="http://schemas.microsoft.com/office/drawing/2014/main" id="{60A23439-7758-4FEC-8673-C5D65BE4B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7" name="Line 83">
            <a:extLst>
              <a:ext uri="{FF2B5EF4-FFF2-40B4-BE49-F238E27FC236}">
                <a16:creationId xmlns:a16="http://schemas.microsoft.com/office/drawing/2014/main" id="{8C564DA5-7E06-4ED0-8B4C-BDE674714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8475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8" name="Line 84">
            <a:extLst>
              <a:ext uri="{FF2B5EF4-FFF2-40B4-BE49-F238E27FC236}">
                <a16:creationId xmlns:a16="http://schemas.microsoft.com/office/drawing/2014/main" id="{32353ABD-A7B4-4925-B121-C215C253B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89" name="Line 85">
            <a:extLst>
              <a:ext uri="{FF2B5EF4-FFF2-40B4-BE49-F238E27FC236}">
                <a16:creationId xmlns:a16="http://schemas.microsoft.com/office/drawing/2014/main" id="{F581334F-717B-4252-A3A9-8537A879C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657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0" name="Line 86">
            <a:extLst>
              <a:ext uri="{FF2B5EF4-FFF2-40B4-BE49-F238E27FC236}">
                <a16:creationId xmlns:a16="http://schemas.microsoft.com/office/drawing/2014/main" id="{82F24235-9480-4E0E-8DA1-926ABAB6A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1" name="Line 87">
            <a:extLst>
              <a:ext uri="{FF2B5EF4-FFF2-40B4-BE49-F238E27FC236}">
                <a16:creationId xmlns:a16="http://schemas.microsoft.com/office/drawing/2014/main" id="{47533E46-5706-4B70-89D3-AB53957C5F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426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2" name="Line 88">
            <a:extLst>
              <a:ext uri="{FF2B5EF4-FFF2-40B4-BE49-F238E27FC236}">
                <a16:creationId xmlns:a16="http://schemas.microsoft.com/office/drawing/2014/main" id="{58A74C46-CAEA-4D3A-8E4A-756556C1B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572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3" name="Line 89">
            <a:extLst>
              <a:ext uri="{FF2B5EF4-FFF2-40B4-BE49-F238E27FC236}">
                <a16:creationId xmlns:a16="http://schemas.microsoft.com/office/drawing/2014/main" id="{A20E008D-5A96-4742-9C0C-3AEAB044B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743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4" name="Line 90">
            <a:extLst>
              <a:ext uri="{FF2B5EF4-FFF2-40B4-BE49-F238E27FC236}">
                <a16:creationId xmlns:a16="http://schemas.microsoft.com/office/drawing/2014/main" id="{63830449-AE8D-402E-92BB-D21D036B6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5" name="Line 91">
            <a:extLst>
              <a:ext uri="{FF2B5EF4-FFF2-40B4-BE49-F238E27FC236}">
                <a16:creationId xmlns:a16="http://schemas.microsoft.com/office/drawing/2014/main" id="{ADACA597-E8BB-4AEF-BCCA-7A9CCA3ED8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6" name="Line 92">
            <a:extLst>
              <a:ext uri="{FF2B5EF4-FFF2-40B4-BE49-F238E27FC236}">
                <a16:creationId xmlns:a16="http://schemas.microsoft.com/office/drawing/2014/main" id="{56071260-13BF-4C19-AE0E-C4838BFFCE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2667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7" name="Line 93">
            <a:extLst>
              <a:ext uri="{FF2B5EF4-FFF2-40B4-BE49-F238E27FC236}">
                <a16:creationId xmlns:a16="http://schemas.microsoft.com/office/drawing/2014/main" id="{7B97955D-8A02-47E5-B185-5E5D49D98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124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8" name="Line 94">
            <a:extLst>
              <a:ext uri="{FF2B5EF4-FFF2-40B4-BE49-F238E27FC236}">
                <a16:creationId xmlns:a16="http://schemas.microsoft.com/office/drawing/2014/main" id="{4266553B-8920-4863-8776-827DA5DE9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429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99" name="Line 95">
            <a:extLst>
              <a:ext uri="{FF2B5EF4-FFF2-40B4-BE49-F238E27FC236}">
                <a16:creationId xmlns:a16="http://schemas.microsoft.com/office/drawing/2014/main" id="{087A5A29-68A0-4E53-82F4-D70886CF3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0" name="Line 96">
            <a:extLst>
              <a:ext uri="{FF2B5EF4-FFF2-40B4-BE49-F238E27FC236}">
                <a16:creationId xmlns:a16="http://schemas.microsoft.com/office/drawing/2014/main" id="{D040C915-4A55-4245-88AE-56F42A703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3124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1" name="Line 97">
            <a:extLst>
              <a:ext uri="{FF2B5EF4-FFF2-40B4-BE49-F238E27FC236}">
                <a16:creationId xmlns:a16="http://schemas.microsoft.com/office/drawing/2014/main" id="{19019B39-226A-46A8-9160-C8D191960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657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2" name="Line 98">
            <a:extLst>
              <a:ext uri="{FF2B5EF4-FFF2-40B4-BE49-F238E27FC236}">
                <a16:creationId xmlns:a16="http://schemas.microsoft.com/office/drawing/2014/main" id="{8BB2088C-DCE1-4062-B1D0-7AB6E44D7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3" name="Line 99">
            <a:extLst>
              <a:ext uri="{FF2B5EF4-FFF2-40B4-BE49-F238E27FC236}">
                <a16:creationId xmlns:a16="http://schemas.microsoft.com/office/drawing/2014/main" id="{362C26C6-93D8-4881-8F95-54A2BCE6E4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4" name="Line 100">
            <a:extLst>
              <a:ext uri="{FF2B5EF4-FFF2-40B4-BE49-F238E27FC236}">
                <a16:creationId xmlns:a16="http://schemas.microsoft.com/office/drawing/2014/main" id="{BEA4176C-6B7E-4B46-B150-3157A4F41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5" name="Line 101">
            <a:extLst>
              <a:ext uri="{FF2B5EF4-FFF2-40B4-BE49-F238E27FC236}">
                <a16:creationId xmlns:a16="http://schemas.microsoft.com/office/drawing/2014/main" id="{B117705D-1540-482A-9CE9-A3ABE298B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743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6" name="Line 102">
            <a:extLst>
              <a:ext uri="{FF2B5EF4-FFF2-40B4-BE49-F238E27FC236}">
                <a16:creationId xmlns:a16="http://schemas.microsoft.com/office/drawing/2014/main" id="{14832239-1300-4F28-8655-969C2A7E92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667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7" name="Line 103">
            <a:extLst>
              <a:ext uri="{FF2B5EF4-FFF2-40B4-BE49-F238E27FC236}">
                <a16:creationId xmlns:a16="http://schemas.microsoft.com/office/drawing/2014/main" id="{C1A994C7-12BF-4BBA-A7D7-DAAB97B3DC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8" name="Line 104">
            <a:extLst>
              <a:ext uri="{FF2B5EF4-FFF2-40B4-BE49-F238E27FC236}">
                <a16:creationId xmlns:a16="http://schemas.microsoft.com/office/drawing/2014/main" id="{48C0116E-5B8F-4B28-B279-7614EF29C1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2971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09" name="Line 105">
            <a:extLst>
              <a:ext uri="{FF2B5EF4-FFF2-40B4-BE49-F238E27FC236}">
                <a16:creationId xmlns:a16="http://schemas.microsoft.com/office/drawing/2014/main" id="{0C93D756-DC17-4BDA-8C5D-087C014A6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0" name="Line 106">
            <a:extLst>
              <a:ext uri="{FF2B5EF4-FFF2-40B4-BE49-F238E27FC236}">
                <a16:creationId xmlns:a16="http://schemas.microsoft.com/office/drawing/2014/main" id="{06272E42-D9E0-4DFE-A0B9-C83B005ED9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3124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1" name="Line 107">
            <a:extLst>
              <a:ext uri="{FF2B5EF4-FFF2-40B4-BE49-F238E27FC236}">
                <a16:creationId xmlns:a16="http://schemas.microsoft.com/office/drawing/2014/main" id="{695D054A-75F1-4704-A198-AAC44169D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2" name="Line 108">
            <a:extLst>
              <a:ext uri="{FF2B5EF4-FFF2-40B4-BE49-F238E27FC236}">
                <a16:creationId xmlns:a16="http://schemas.microsoft.com/office/drawing/2014/main" id="{AC2053DD-7502-42AB-BA58-E531CA44E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3" name="Line 109">
            <a:extLst>
              <a:ext uri="{FF2B5EF4-FFF2-40B4-BE49-F238E27FC236}">
                <a16:creationId xmlns:a16="http://schemas.microsoft.com/office/drawing/2014/main" id="{F799B4B5-81A0-4858-B9F7-76FD1FFFF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5029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4" name="Line 110">
            <a:extLst>
              <a:ext uri="{FF2B5EF4-FFF2-40B4-BE49-F238E27FC236}">
                <a16:creationId xmlns:a16="http://schemas.microsoft.com/office/drawing/2014/main" id="{486159CF-F92C-4D17-A606-783FAEA19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638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5" name="Line 111">
            <a:extLst>
              <a:ext uri="{FF2B5EF4-FFF2-40B4-BE49-F238E27FC236}">
                <a16:creationId xmlns:a16="http://schemas.microsoft.com/office/drawing/2014/main" id="{CAB1DD64-D230-41AA-AC9B-A78B1CFBA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743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6" name="Line 112">
            <a:extLst>
              <a:ext uri="{FF2B5EF4-FFF2-40B4-BE49-F238E27FC236}">
                <a16:creationId xmlns:a16="http://schemas.microsoft.com/office/drawing/2014/main" id="{E534B5CE-36AF-462E-AE49-310BFA79A5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2971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7" name="Line 113">
            <a:extLst>
              <a:ext uri="{FF2B5EF4-FFF2-40B4-BE49-F238E27FC236}">
                <a16:creationId xmlns:a16="http://schemas.microsoft.com/office/drawing/2014/main" id="{578D6090-98F8-4D5E-889E-D1EE994B8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971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8" name="Line 114">
            <a:extLst>
              <a:ext uri="{FF2B5EF4-FFF2-40B4-BE49-F238E27FC236}">
                <a16:creationId xmlns:a16="http://schemas.microsoft.com/office/drawing/2014/main" id="{16596C78-AE2F-4278-93D0-D4B9044DF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4419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19" name="Line 115">
            <a:extLst>
              <a:ext uri="{FF2B5EF4-FFF2-40B4-BE49-F238E27FC236}">
                <a16:creationId xmlns:a16="http://schemas.microsoft.com/office/drawing/2014/main" id="{DA1DC118-D3A6-4752-AB30-81EAADDB0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0" name="Line 116">
            <a:extLst>
              <a:ext uri="{FF2B5EF4-FFF2-40B4-BE49-F238E27FC236}">
                <a16:creationId xmlns:a16="http://schemas.microsoft.com/office/drawing/2014/main" id="{5844D32A-EE65-4443-BDF7-DA56FDC38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3581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1" name="Line 117">
            <a:extLst>
              <a:ext uri="{FF2B5EF4-FFF2-40B4-BE49-F238E27FC236}">
                <a16:creationId xmlns:a16="http://schemas.microsoft.com/office/drawing/2014/main" id="{526A619F-C53E-4F68-9C2A-ABDBD03DFC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743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2" name="Line 118">
            <a:extLst>
              <a:ext uri="{FF2B5EF4-FFF2-40B4-BE49-F238E27FC236}">
                <a16:creationId xmlns:a16="http://schemas.microsoft.com/office/drawing/2014/main" id="{FCBFB398-3AE9-4C8E-B795-C43DC77C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2667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3" name="Line 119">
            <a:extLst>
              <a:ext uri="{FF2B5EF4-FFF2-40B4-BE49-F238E27FC236}">
                <a16:creationId xmlns:a16="http://schemas.microsoft.com/office/drawing/2014/main" id="{7BFE505C-2DEF-4DCC-AAE6-B3F8658E2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743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4" name="Line 120">
            <a:extLst>
              <a:ext uri="{FF2B5EF4-FFF2-40B4-BE49-F238E27FC236}">
                <a16:creationId xmlns:a16="http://schemas.microsoft.com/office/drawing/2014/main" id="{01E33D10-E9D9-4A5E-B027-BDD049C90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2743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5" name="Line 121">
            <a:extLst>
              <a:ext uri="{FF2B5EF4-FFF2-40B4-BE49-F238E27FC236}">
                <a16:creationId xmlns:a16="http://schemas.microsoft.com/office/drawing/2014/main" id="{BBF2D4D9-EBD8-403D-8767-9DF4C5FC9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276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6" name="Line 122">
            <a:extLst>
              <a:ext uri="{FF2B5EF4-FFF2-40B4-BE49-F238E27FC236}">
                <a16:creationId xmlns:a16="http://schemas.microsoft.com/office/drawing/2014/main" id="{EE97C247-D8E6-4AAC-B50E-E146F16FD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7" name="Line 123">
            <a:extLst>
              <a:ext uri="{FF2B5EF4-FFF2-40B4-BE49-F238E27FC236}">
                <a16:creationId xmlns:a16="http://schemas.microsoft.com/office/drawing/2014/main" id="{B94D9AAA-A225-4E20-9126-F7666E4910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8" name="Line 124">
            <a:extLst>
              <a:ext uri="{FF2B5EF4-FFF2-40B4-BE49-F238E27FC236}">
                <a16:creationId xmlns:a16="http://schemas.microsoft.com/office/drawing/2014/main" id="{FFE4689B-406C-4466-823D-A945CBDBF1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29" name="Line 125">
            <a:extLst>
              <a:ext uri="{FF2B5EF4-FFF2-40B4-BE49-F238E27FC236}">
                <a16:creationId xmlns:a16="http://schemas.microsoft.com/office/drawing/2014/main" id="{298855DB-A542-46EB-B976-DF3D71FC4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3657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0" name="Line 126">
            <a:extLst>
              <a:ext uri="{FF2B5EF4-FFF2-40B4-BE49-F238E27FC236}">
                <a16:creationId xmlns:a16="http://schemas.microsoft.com/office/drawing/2014/main" id="{C83782B4-D306-4365-B28A-59ACEB8DA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1" name="Line 127">
            <a:extLst>
              <a:ext uri="{FF2B5EF4-FFF2-40B4-BE49-F238E27FC236}">
                <a16:creationId xmlns:a16="http://schemas.microsoft.com/office/drawing/2014/main" id="{56735E86-1585-4C73-9AED-96E1606C6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4343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2" name="Line 128">
            <a:extLst>
              <a:ext uri="{FF2B5EF4-FFF2-40B4-BE49-F238E27FC236}">
                <a16:creationId xmlns:a16="http://schemas.microsoft.com/office/drawing/2014/main" id="{751FF453-12EE-43A5-A3E3-144BC45557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3" name="Line 129">
            <a:extLst>
              <a:ext uri="{FF2B5EF4-FFF2-40B4-BE49-F238E27FC236}">
                <a16:creationId xmlns:a16="http://schemas.microsoft.com/office/drawing/2014/main" id="{2E4187E7-ACFF-4AE2-93F5-0A82CEFC5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4572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4" name="Line 130">
            <a:extLst>
              <a:ext uri="{FF2B5EF4-FFF2-40B4-BE49-F238E27FC236}">
                <a16:creationId xmlns:a16="http://schemas.microsoft.com/office/drawing/2014/main" id="{A2D7B652-E503-4AE4-9ECC-C46872D618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4648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5" name="Line 131">
            <a:extLst>
              <a:ext uri="{FF2B5EF4-FFF2-40B4-BE49-F238E27FC236}">
                <a16:creationId xmlns:a16="http://schemas.microsoft.com/office/drawing/2014/main" id="{4CF25CF8-02CB-41C0-8AC9-21C134A76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029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6" name="Line 132">
            <a:extLst>
              <a:ext uri="{FF2B5EF4-FFF2-40B4-BE49-F238E27FC236}">
                <a16:creationId xmlns:a16="http://schemas.microsoft.com/office/drawing/2014/main" id="{0D0A86DE-3205-45EB-89ED-F78321AD0B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5029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7" name="Line 133">
            <a:extLst>
              <a:ext uri="{FF2B5EF4-FFF2-40B4-BE49-F238E27FC236}">
                <a16:creationId xmlns:a16="http://schemas.microsoft.com/office/drawing/2014/main" id="{D3ABF7EA-AE14-4EAC-AF58-F96CF8A647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5638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8" name="Line 134">
            <a:extLst>
              <a:ext uri="{FF2B5EF4-FFF2-40B4-BE49-F238E27FC236}">
                <a16:creationId xmlns:a16="http://schemas.microsoft.com/office/drawing/2014/main" id="{65733F6E-0BD4-4307-A6C7-AAED27B44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5105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39" name="Line 135">
            <a:extLst>
              <a:ext uri="{FF2B5EF4-FFF2-40B4-BE49-F238E27FC236}">
                <a16:creationId xmlns:a16="http://schemas.microsoft.com/office/drawing/2014/main" id="{22FF556F-E6E7-41A0-A0A7-E36104987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4724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40" name="Line 136">
            <a:extLst>
              <a:ext uri="{FF2B5EF4-FFF2-40B4-BE49-F238E27FC236}">
                <a16:creationId xmlns:a16="http://schemas.microsoft.com/office/drawing/2014/main" id="{D30B9E24-C164-468D-86B0-75784885F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41" name="Line 137">
            <a:extLst>
              <a:ext uri="{FF2B5EF4-FFF2-40B4-BE49-F238E27FC236}">
                <a16:creationId xmlns:a16="http://schemas.microsoft.com/office/drawing/2014/main" id="{3F00446D-9C3D-478D-B032-35CEF11D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105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42" name="Line 138">
            <a:extLst>
              <a:ext uri="{FF2B5EF4-FFF2-40B4-BE49-F238E27FC236}">
                <a16:creationId xmlns:a16="http://schemas.microsoft.com/office/drawing/2014/main" id="{7EA3A3ED-83A9-44CB-B78C-2CC5030A4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5105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243" name="Line 139">
            <a:extLst>
              <a:ext uri="{FF2B5EF4-FFF2-40B4-BE49-F238E27FC236}">
                <a16:creationId xmlns:a16="http://schemas.microsoft.com/office/drawing/2014/main" id="{B70ABAF4-8FF2-40F2-89D8-2CDBA61D2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1244" name="Picture 140">
            <a:hlinkClick r:id="" action="ppaction://media"/>
            <a:extLst>
              <a:ext uri="{FF2B5EF4-FFF2-40B4-BE49-F238E27FC236}">
                <a16:creationId xmlns:a16="http://schemas.microsoft.com/office/drawing/2014/main" id="{25BE2C6F-7C74-4327-9FD3-1C00DCA09C1E}"/>
              </a:ext>
            </a:extLst>
          </p:cNvPr>
          <p:cNvPicPr>
            <a:picLocks noChangeAspect="1" noChangeArrowheads="1"/>
          </p:cNvPicPr>
          <p:nvPr>
            <a:wavAudioFile r:embed="rId1" name="~PP238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DAEF3D13-ABBB-4640-B1F5-C543183620BB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79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1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124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ext Box 2">
            <a:extLst>
              <a:ext uri="{FF2B5EF4-FFF2-40B4-BE49-F238E27FC236}">
                <a16:creationId xmlns:a16="http://schemas.microsoft.com/office/drawing/2014/main" id="{6202A77D-EF59-42D6-A4C8-3F7A168D5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2133600"/>
            <a:ext cx="1700213" cy="5794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เราอยู่ที่ไหน</a:t>
            </a:r>
          </a:p>
        </p:txBody>
      </p:sp>
      <p:sp>
        <p:nvSpPr>
          <p:cNvPr id="364547" name="Text Box 3">
            <a:extLst>
              <a:ext uri="{FF2B5EF4-FFF2-40B4-BE49-F238E27FC236}">
                <a16:creationId xmlns:a16="http://schemas.microsoft.com/office/drawing/2014/main" id="{0A0966B1-E2BA-4CF2-A49B-5F539F59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230563"/>
            <a:ext cx="1735138" cy="57943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ใครเก่งที่สุด</a:t>
            </a:r>
          </a:p>
        </p:txBody>
      </p:sp>
      <p:sp>
        <p:nvSpPr>
          <p:cNvPr id="364548" name="Text Box 4">
            <a:extLst>
              <a:ext uri="{FF2B5EF4-FFF2-40B4-BE49-F238E27FC236}">
                <a16:creationId xmlns:a16="http://schemas.microsoft.com/office/drawing/2014/main" id="{E279A924-5320-4CD7-A09A-D6B955F1C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4373563"/>
            <a:ext cx="1982788" cy="57943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เขาทำอย่างไร</a:t>
            </a:r>
          </a:p>
        </p:txBody>
      </p:sp>
      <p:sp>
        <p:nvSpPr>
          <p:cNvPr id="364549" name="Text Box 5">
            <a:extLst>
              <a:ext uri="{FF2B5EF4-FFF2-40B4-BE49-F238E27FC236}">
                <a16:creationId xmlns:a16="http://schemas.microsoft.com/office/drawing/2014/main" id="{AF4F8BDD-356B-4E8B-BC60-02075F4B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5562600"/>
            <a:ext cx="3348038" cy="5794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จะทำอย่างไรให้ดีกว่าเขา</a:t>
            </a:r>
          </a:p>
        </p:txBody>
      </p:sp>
      <p:cxnSp>
        <p:nvCxnSpPr>
          <p:cNvPr id="364550" name="AutoShape 6">
            <a:extLst>
              <a:ext uri="{FF2B5EF4-FFF2-40B4-BE49-F238E27FC236}">
                <a16:creationId xmlns:a16="http://schemas.microsoft.com/office/drawing/2014/main" id="{4DFC7C75-64B3-4E4C-8F55-6CF68B3D4E06}"/>
              </a:ext>
            </a:extLst>
          </p:cNvPr>
          <p:cNvCxnSpPr>
            <a:cxnSpLocks noChangeShapeType="1"/>
            <a:stCxn id="364549" idx="1"/>
            <a:endCxn id="364546" idx="1"/>
          </p:cNvCxnSpPr>
          <p:nvPr/>
        </p:nvCxnSpPr>
        <p:spPr bwMode="auto">
          <a:xfrm rot="10800000" flipH="1">
            <a:off x="1841500" y="2424113"/>
            <a:ext cx="762000" cy="3429000"/>
          </a:xfrm>
          <a:prstGeom prst="bentConnector3">
            <a:avLst>
              <a:gd name="adj1" fmla="val -30000"/>
            </a:avLst>
          </a:prstGeom>
          <a:noFill/>
          <a:ln w="38100">
            <a:solidFill>
              <a:srgbClr val="0033CC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4551" name="AutoShape 7">
            <a:extLst>
              <a:ext uri="{FF2B5EF4-FFF2-40B4-BE49-F238E27FC236}">
                <a16:creationId xmlns:a16="http://schemas.microsoft.com/office/drawing/2014/main" id="{B7DA426C-4CE0-4219-A4D1-A9BF45B44375}"/>
              </a:ext>
            </a:extLst>
          </p:cNvPr>
          <p:cNvCxnSpPr>
            <a:cxnSpLocks noChangeShapeType="1"/>
            <a:stCxn id="364546" idx="2"/>
            <a:endCxn id="364547" idx="0"/>
          </p:cNvCxnSpPr>
          <p:nvPr/>
        </p:nvCxnSpPr>
        <p:spPr bwMode="auto">
          <a:xfrm>
            <a:off x="3454400" y="2713038"/>
            <a:ext cx="17463" cy="517525"/>
          </a:xfrm>
          <a:prstGeom prst="straightConnector1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4552" name="AutoShape 8">
            <a:extLst>
              <a:ext uri="{FF2B5EF4-FFF2-40B4-BE49-F238E27FC236}">
                <a16:creationId xmlns:a16="http://schemas.microsoft.com/office/drawing/2014/main" id="{E05D3473-3F6A-4F85-B128-4B7EEA183B9E}"/>
              </a:ext>
            </a:extLst>
          </p:cNvPr>
          <p:cNvCxnSpPr>
            <a:cxnSpLocks noChangeShapeType="1"/>
            <a:stCxn id="364547" idx="2"/>
            <a:endCxn id="364548" idx="0"/>
          </p:cNvCxnSpPr>
          <p:nvPr/>
        </p:nvCxnSpPr>
        <p:spPr bwMode="auto">
          <a:xfrm>
            <a:off x="3471863" y="3810000"/>
            <a:ext cx="47625" cy="563563"/>
          </a:xfrm>
          <a:prstGeom prst="straightConnector1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4553" name="AutoShape 9">
            <a:extLst>
              <a:ext uri="{FF2B5EF4-FFF2-40B4-BE49-F238E27FC236}">
                <a16:creationId xmlns:a16="http://schemas.microsoft.com/office/drawing/2014/main" id="{621F6085-FB0E-4901-AC63-C8711D4AC72D}"/>
              </a:ext>
            </a:extLst>
          </p:cNvPr>
          <p:cNvCxnSpPr>
            <a:cxnSpLocks noChangeShapeType="1"/>
            <a:stCxn id="364548" idx="2"/>
            <a:endCxn id="364549" idx="0"/>
          </p:cNvCxnSpPr>
          <p:nvPr/>
        </p:nvCxnSpPr>
        <p:spPr bwMode="auto">
          <a:xfrm flipH="1">
            <a:off x="3516313" y="4953000"/>
            <a:ext cx="3175" cy="609600"/>
          </a:xfrm>
          <a:prstGeom prst="straightConnector1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4554" name="Text Box 10">
            <a:extLst>
              <a:ext uri="{FF2B5EF4-FFF2-40B4-BE49-F238E27FC236}">
                <a16:creationId xmlns:a16="http://schemas.microsoft.com/office/drawing/2014/main" id="{7586B7C2-B49D-421B-AD2E-B8ED458E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3209925"/>
            <a:ext cx="2568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400" b="1">
                <a:latin typeface="Comic Sans MS" panose="030F0702030302020204" pitchFamily="66" charset="0"/>
              </a:rPr>
              <a:t>Benchmark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/>
              <a:t>(มาตรฐานความเป็นเลิศ)</a:t>
            </a:r>
            <a:endParaRPr lang="th-TH" altLang="en-US" sz="2400" b="1">
              <a:latin typeface="Comic Sans MS" panose="030F0702030302020204" pitchFamily="66" charset="0"/>
            </a:endParaRPr>
          </a:p>
        </p:txBody>
      </p:sp>
      <p:sp>
        <p:nvSpPr>
          <p:cNvPr id="364555" name="Text Box 11">
            <a:extLst>
              <a:ext uri="{FF2B5EF4-FFF2-40B4-BE49-F238E27FC236}">
                <a16:creationId xmlns:a16="http://schemas.microsoft.com/office/drawing/2014/main" id="{F3EAAF44-EF54-40E7-A3F6-F3433CD41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4419600"/>
            <a:ext cx="23066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400" b="1">
                <a:latin typeface="Comic Sans MS" panose="030F0702030302020204" pitchFamily="66" charset="0"/>
              </a:rPr>
              <a:t>Best Practices</a:t>
            </a:r>
          </a:p>
          <a:p>
            <a:pPr algn="ctr">
              <a:lnSpc>
                <a:spcPct val="80000"/>
              </a:lnSpc>
            </a:pPr>
            <a:r>
              <a:rPr lang="en-US" altLang="en-US" sz="2400" b="1"/>
              <a:t>(แนวปฏิบัติที่ดีที่สุด)</a:t>
            </a:r>
            <a:endParaRPr lang="th-TH" altLang="en-US" sz="2400" b="1">
              <a:latin typeface="Comic Sans MS" panose="030F0702030302020204" pitchFamily="66" charset="0"/>
            </a:endParaRPr>
          </a:p>
        </p:txBody>
      </p:sp>
      <p:sp>
        <p:nvSpPr>
          <p:cNvPr id="364556" name="Text Box 12">
            <a:extLst>
              <a:ext uri="{FF2B5EF4-FFF2-40B4-BE49-F238E27FC236}">
                <a16:creationId xmlns:a16="http://schemas.microsoft.com/office/drawing/2014/main" id="{7460F539-E295-4AD6-8BAE-5DD48C99D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519738"/>
            <a:ext cx="27051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800" b="1"/>
              <a:t>นำ </a:t>
            </a:r>
            <a:r>
              <a:rPr lang="en-US" altLang="en-US" sz="2400" b="1">
                <a:latin typeface="Comic Sans MS" panose="030F0702030302020204" pitchFamily="66" charset="0"/>
              </a:rPr>
              <a:t>Best Practices</a:t>
            </a:r>
            <a:endParaRPr lang="en-US" altLang="en-US" sz="2800" b="1">
              <a:latin typeface="Comic Sans MS" panose="030F0702030302020204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en-US" altLang="en-US" sz="2800" b="1"/>
              <a:t>มาประยุกต์ใช้</a:t>
            </a:r>
            <a:endParaRPr lang="th-TH" altLang="en-US" sz="2800" b="1">
              <a:latin typeface="Comic Sans MS" panose="030F0702030302020204" pitchFamily="66" charset="0"/>
            </a:endParaRPr>
          </a:p>
        </p:txBody>
      </p:sp>
      <p:sp>
        <p:nvSpPr>
          <p:cNvPr id="364557" name="Text Box 13">
            <a:extLst>
              <a:ext uri="{FF2B5EF4-FFF2-40B4-BE49-F238E27FC236}">
                <a16:creationId xmlns:a16="http://schemas.microsoft.com/office/drawing/2014/main" id="{3E3C3DA1-6CE1-458D-B421-D0959B5E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6400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altLang="en-US" sz="5400" b="1"/>
              <a:t>กระบวนการ </a:t>
            </a:r>
            <a:r>
              <a:rPr lang="th-TH" altLang="en-US" sz="4000" b="1">
                <a:latin typeface="Comic Sans MS" panose="030F0702030302020204" pitchFamily="66" charset="0"/>
              </a:rPr>
              <a:t>Benchmarking</a:t>
            </a:r>
            <a:r>
              <a:rPr lang="th-TH" altLang="en-US" sz="1000" b="1">
                <a:latin typeface="Comic Sans MS" panose="030F0702030302020204" pitchFamily="66" charset="0"/>
              </a:rPr>
              <a:t>   </a:t>
            </a:r>
            <a:endParaRPr lang="th-TH" altLang="en-US" sz="1600" b="1">
              <a:latin typeface="Comic Sans MS" panose="030F0702030302020204" pitchFamily="66" charset="0"/>
            </a:endParaRPr>
          </a:p>
        </p:txBody>
      </p:sp>
      <p:sp>
        <p:nvSpPr>
          <p:cNvPr id="364558" name="Text Box 14">
            <a:extLst>
              <a:ext uri="{FF2B5EF4-FFF2-40B4-BE49-F238E27FC236}">
                <a16:creationId xmlns:a16="http://schemas.microsoft.com/office/drawing/2014/main" id="{96B59B13-59FB-44E4-8FF9-95C3CD1B8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209800"/>
            <a:ext cx="155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Comic Sans MS" panose="030F0702030302020204" pitchFamily="66" charset="0"/>
              </a:rPr>
              <a:t>Indicator</a:t>
            </a:r>
            <a:endParaRPr lang="th-TH" altLang="en-US" sz="2400" b="1">
              <a:latin typeface="Comic Sans MS" panose="030F0702030302020204" pitchFamily="66" charset="0"/>
            </a:endParaRPr>
          </a:p>
        </p:txBody>
      </p:sp>
      <p:pic>
        <p:nvPicPr>
          <p:cNvPr id="364559" name="Picture 15">
            <a:hlinkClick r:id="" action="ppaction://media"/>
            <a:extLst>
              <a:ext uri="{FF2B5EF4-FFF2-40B4-BE49-F238E27FC236}">
                <a16:creationId xmlns:a16="http://schemas.microsoft.com/office/drawing/2014/main" id="{3FA44931-ADC6-45AA-83FE-47FB67F84292}"/>
              </a:ext>
            </a:extLst>
          </p:cNvPr>
          <p:cNvPicPr>
            <a:picLocks noChangeAspect="1" noChangeArrowheads="1"/>
          </p:cNvPicPr>
          <p:nvPr>
            <a:wavAudioFile r:embed="rId1" name="~PP257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DB3FA-7730-457B-8456-DCA63D5904F6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49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4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455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DA114AF8-11AC-4720-A127-3C553BECC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30591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 altLang="en-US" b="1"/>
          </a:p>
        </p:txBody>
      </p:sp>
      <p:grpSp>
        <p:nvGrpSpPr>
          <p:cNvPr id="349187" name="Group 3">
            <a:extLst>
              <a:ext uri="{FF2B5EF4-FFF2-40B4-BE49-F238E27FC236}">
                <a16:creationId xmlns:a16="http://schemas.microsoft.com/office/drawing/2014/main" id="{CEB5978A-21B7-407B-BEF4-244E91927EB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057400"/>
            <a:ext cx="6248400" cy="1905000"/>
            <a:chOff x="528" y="1056"/>
            <a:chExt cx="4560" cy="1536"/>
          </a:xfrm>
        </p:grpSpPr>
        <p:grpSp>
          <p:nvGrpSpPr>
            <p:cNvPr id="349188" name="Group 4">
              <a:extLst>
                <a:ext uri="{FF2B5EF4-FFF2-40B4-BE49-F238E27FC236}">
                  <a16:creationId xmlns:a16="http://schemas.microsoft.com/office/drawing/2014/main" id="{5C194426-28CC-4818-B7FE-DA18C0A179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1056"/>
              <a:ext cx="4560" cy="1536"/>
              <a:chOff x="432" y="2160"/>
              <a:chExt cx="4560" cy="1536"/>
            </a:xfrm>
          </p:grpSpPr>
          <p:sp>
            <p:nvSpPr>
              <p:cNvPr id="349189" name="Text Box 5">
                <a:extLst>
                  <a:ext uri="{FF2B5EF4-FFF2-40B4-BE49-F238E27FC236}">
                    <a16:creationId xmlns:a16="http://schemas.microsoft.com/office/drawing/2014/main" id="{E55615AA-5399-4302-B836-E260AD09D8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2352"/>
                <a:ext cx="3298" cy="987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th-TH" altLang="en-US" sz="2400" b="1">
                    <a:solidFill>
                      <a:srgbClr val="0000FF"/>
                    </a:solidFill>
                  </a:rPr>
                  <a:t>ไม่ต้องนับหนึ่งใหม่ต่อยอดได้เลย    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th-TH" altLang="en-US" sz="2400" b="1">
                    <a:solidFill>
                      <a:srgbClr val="0000FF"/>
                    </a:solidFill>
                  </a:rPr>
                  <a:t> เรียนรู้ได้รวดเร็วกว่า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th-TH" altLang="en-US" sz="2400" b="1">
                    <a:solidFill>
                      <a:srgbClr val="0000FF"/>
                    </a:solidFill>
                  </a:rPr>
                  <a:t> มีนวัตกรรมสูงกว่า</a:t>
                </a:r>
              </a:p>
            </p:txBody>
          </p:sp>
          <p:sp>
            <p:nvSpPr>
              <p:cNvPr id="349190" name="AutoShape 6">
                <a:extLst>
                  <a:ext uri="{FF2B5EF4-FFF2-40B4-BE49-F238E27FC236}">
                    <a16:creationId xmlns:a16="http://schemas.microsoft.com/office/drawing/2014/main" id="{B063DBE0-4020-4A2C-96A0-41604DA82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2160"/>
                <a:ext cx="4560" cy="1536"/>
              </a:xfrm>
              <a:prstGeom prst="wedgeRoundRectCallout">
                <a:avLst>
                  <a:gd name="adj1" fmla="val -43750"/>
                  <a:gd name="adj2" fmla="val 70000"/>
                  <a:gd name="adj3" fmla="val 16667"/>
                </a:avLst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en-US" b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49191" name="Text Box 7">
              <a:extLst>
                <a:ext uri="{FF2B5EF4-FFF2-40B4-BE49-F238E27FC236}">
                  <a16:creationId xmlns:a16="http://schemas.microsoft.com/office/drawing/2014/main" id="{E129D25C-C15D-431F-A368-EE224A79D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229"/>
              <a:ext cx="3154" cy="1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th-TH" altLang="en-US" sz="2800" b="1">
                  <a:solidFill>
                    <a:srgbClr val="0000FF"/>
                  </a:solidFill>
                </a:rPr>
                <a:t> ไม่ต้องนับหนึ่งใหม่ต่อยอดได้เลย   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th-TH" altLang="en-US" sz="2800" b="1">
                  <a:solidFill>
                    <a:srgbClr val="0000FF"/>
                  </a:solidFill>
                </a:rPr>
                <a:t> เรียนรู้ได้รวดเร็วกว่า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th-TH" altLang="en-US" sz="2800" b="1">
                  <a:solidFill>
                    <a:srgbClr val="0000FF"/>
                  </a:solidFill>
                </a:rPr>
                <a:t> มีนวัตกรรมสูงกว่า</a:t>
              </a:r>
              <a:endParaRPr lang="th-TH" altLang="en-US" sz="2400" b="1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349192" name="Object 8">
            <a:extLst>
              <a:ext uri="{FF2B5EF4-FFF2-40B4-BE49-F238E27FC236}">
                <a16:creationId xmlns:a16="http://schemas.microsoft.com/office/drawing/2014/main" id="{72842379-909B-4DDB-93E8-A7B1D53D55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3475" y="3657600"/>
          <a:ext cx="1304925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5" name="Clip" r:id="rId4" imgW="1295640" imgH="3934080" progId="MS_ClipArt_Gallery.2">
                  <p:embed/>
                </p:oleObj>
              </mc:Choice>
              <mc:Fallback>
                <p:oleObj name="Clip" r:id="rId4" imgW="1295640" imgH="393408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475" y="3657600"/>
                        <a:ext cx="1304925" cy="2714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9193" name="Rectangle 9">
            <a:extLst>
              <a:ext uri="{FF2B5EF4-FFF2-40B4-BE49-F238E27FC236}">
                <a16:creationId xmlns:a16="http://schemas.microsoft.com/office/drawing/2014/main" id="{AA41095F-7FA4-4360-8321-A9FD6875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r>
              <a:rPr lang="th-TH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การแลกเปลี่ยน</a:t>
            </a:r>
            <a:r>
              <a:rPr lang="th-TH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Practices </a:t>
            </a:r>
            <a:r>
              <a:rPr lang="th-TH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ดีอย่างไร</a:t>
            </a:r>
          </a:p>
        </p:txBody>
      </p:sp>
      <p:pic>
        <p:nvPicPr>
          <p:cNvPr id="349194" name="Picture 10">
            <a:hlinkClick r:id="" action="ppaction://media"/>
            <a:extLst>
              <a:ext uri="{FF2B5EF4-FFF2-40B4-BE49-F238E27FC236}">
                <a16:creationId xmlns:a16="http://schemas.microsoft.com/office/drawing/2014/main" id="{4889002D-CD09-4154-83FF-89F16F741D49}"/>
              </a:ext>
            </a:extLst>
          </p:cNvPr>
          <p:cNvPicPr>
            <a:picLocks noChangeAspect="1" noChangeArrowheads="1"/>
          </p:cNvPicPr>
          <p:nvPr>
            <a:wavAudioFile r:embed="rId2" name="~PP87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2286D4-E089-4C36-B05F-DEC3A9844B24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2268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19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49CBC685-1F89-4F89-91F1-A9CDAF7C8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th-TH" altLang="en-US" sz="5400" b="1">
                <a:solidFill>
                  <a:schemeClr val="tx1"/>
                </a:solidFill>
                <a:latin typeface="BrowalliaUPC" panose="020B0604020202020204" pitchFamily="34" charset="-34"/>
              </a:rPr>
              <a:t>คิดอย่างไรให้เริ่มได้</a:t>
            </a:r>
            <a:endParaRPr lang="th-TH" altLang="en-US" b="1">
              <a:solidFill>
                <a:schemeClr val="tx1"/>
              </a:solidFill>
              <a:latin typeface="BrowalliaUPC" panose="020B0604020202020204" pitchFamily="34" charset="-34"/>
            </a:endParaRP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476C48E6-554C-4DE8-9981-5A14EB897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5980112" cy="2935287"/>
          </a:xfrm>
        </p:spPr>
        <p:txBody>
          <a:bodyPr/>
          <a:lstStyle/>
          <a:p>
            <a:r>
              <a:rPr lang="th-TH" altLang="en-US" sz="4800" b="1">
                <a:solidFill>
                  <a:srgbClr val="0000FF"/>
                </a:solidFill>
                <a:latin typeface="BrowalliaUPC" panose="020B0604020202020204" pitchFamily="34" charset="-34"/>
              </a:rPr>
              <a:t>เหนือฟ้ายังมีฟ้า</a:t>
            </a:r>
          </a:p>
          <a:p>
            <a:r>
              <a:rPr lang="th-TH" altLang="en-US" sz="4800" b="1">
                <a:solidFill>
                  <a:srgbClr val="0000FF"/>
                </a:solidFill>
                <a:latin typeface="BrowalliaUPC" panose="020B0604020202020204" pitchFamily="34" charset="-34"/>
              </a:rPr>
              <a:t>พร้อมที่จะเปลี่ยนแปลง</a:t>
            </a:r>
          </a:p>
          <a:p>
            <a:r>
              <a:rPr lang="th-TH" altLang="en-US" sz="4800" b="1">
                <a:solidFill>
                  <a:srgbClr val="0000FF"/>
                </a:solidFill>
                <a:latin typeface="BrowalliaUPC" panose="020B0604020202020204" pitchFamily="34" charset="-34"/>
              </a:rPr>
              <a:t>แลกหมัด </a:t>
            </a:r>
            <a:r>
              <a:rPr lang="en-US" altLang="en-US" sz="4800" b="1">
                <a:solidFill>
                  <a:srgbClr val="0000FF"/>
                </a:solidFill>
                <a:latin typeface="BrowalliaUPC" panose="020B0604020202020204" pitchFamily="34" charset="-34"/>
              </a:rPr>
              <a:t>(Give and Take)</a:t>
            </a:r>
          </a:p>
          <a:p>
            <a:pPr>
              <a:buFont typeface="Wingdings" panose="05000000000000000000" pitchFamily="2" charset="2"/>
              <a:buNone/>
            </a:pPr>
            <a:endParaRPr lang="th-TH" altLang="en-US">
              <a:solidFill>
                <a:srgbClr val="0000FF"/>
              </a:solidFill>
            </a:endParaRPr>
          </a:p>
        </p:txBody>
      </p:sp>
      <p:pic>
        <p:nvPicPr>
          <p:cNvPr id="350212" name="Picture 4">
            <a:hlinkClick r:id="" action="ppaction://media"/>
            <a:extLst>
              <a:ext uri="{FF2B5EF4-FFF2-40B4-BE49-F238E27FC236}">
                <a16:creationId xmlns:a16="http://schemas.microsoft.com/office/drawing/2014/main" id="{8ADEE5BB-5ADA-456A-9A14-5D734A68C778}"/>
              </a:ext>
            </a:extLst>
          </p:cNvPr>
          <p:cNvPicPr>
            <a:picLocks noChangeAspect="1" noChangeArrowheads="1"/>
          </p:cNvPicPr>
          <p:nvPr>
            <a:wavAudioFile r:embed="rId1" name="~PP304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70553-70A1-4D5D-8316-C136C419034E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6341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0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212"/>
                </p:tgtEl>
              </p:cMediaNode>
            </p:audio>
          </p:childTnLst>
        </p:cTn>
      </p:par>
    </p:tnLst>
    <p:bldLst>
      <p:bldP spid="35021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66DED2EF-E583-4137-AF40-137D6C529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7391400" cy="1143000"/>
          </a:xfrm>
        </p:spPr>
        <p:txBody>
          <a:bodyPr/>
          <a:lstStyle/>
          <a:p>
            <a:r>
              <a:rPr lang="th-TH" altLang="en-US" sz="4000" b="1">
                <a:solidFill>
                  <a:schemeClr val="tx1"/>
                </a:solidFill>
                <a:latin typeface="BrowalliaUPC" panose="020B0604020202020204" pitchFamily="34" charset="-34"/>
              </a:rPr>
              <a:t>ขั้นตอนการแลกเปลี่ยน </a:t>
            </a:r>
            <a:r>
              <a:rPr lang="en-US" altLang="en-US" sz="3200" b="1">
                <a:solidFill>
                  <a:schemeClr val="tx1"/>
                </a:solidFill>
              </a:rPr>
              <a:t>Best Practices</a:t>
            </a:r>
            <a:endParaRPr lang="th-TH" altLang="en-US" sz="3600" b="1">
              <a:solidFill>
                <a:schemeClr val="tx1"/>
              </a:solidFill>
              <a:latin typeface="BrowalliaUPC" panose="020B0604020202020204" pitchFamily="34" charset="-34"/>
            </a:endParaRPr>
          </a:p>
        </p:txBody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363DEFD1-A1BF-4CE0-B486-2FE47EC27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905000"/>
            <a:ext cx="6248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What: </a:t>
            </a:r>
            <a:r>
              <a:rPr lang="th-TH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จะปรับปรุงเรื่องอะไร</a:t>
            </a:r>
          </a:p>
          <a:p>
            <a:pPr>
              <a:lnSpc>
                <a:spcPct val="80000"/>
              </a:lnSpc>
            </a:pPr>
            <a:r>
              <a:rPr lang="en-US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How: เราทำอย่างไรในเรื่องนั้น</a:t>
            </a:r>
          </a:p>
          <a:p>
            <a:pPr>
              <a:lnSpc>
                <a:spcPct val="80000"/>
              </a:lnSpc>
            </a:pPr>
            <a:r>
              <a:rPr lang="th-TH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Who: ใครมี </a:t>
            </a:r>
            <a:r>
              <a:rPr lang="en-US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Best Practice </a:t>
            </a:r>
            <a:r>
              <a:rPr lang="th-TH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ในเรื่องนั้น</a:t>
            </a:r>
          </a:p>
          <a:p>
            <a:pPr lvl="1">
              <a:lnSpc>
                <a:spcPct val="80000"/>
              </a:lnSpc>
            </a:pPr>
            <a:r>
              <a:rPr lang="th-TH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เกณฑ์, วิธีการคัดเลือก</a:t>
            </a:r>
            <a:r>
              <a:rPr lang="en-US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, </a:t>
            </a:r>
            <a:r>
              <a:rPr lang="th-TH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กลุ่มเป้าหมาย</a:t>
            </a:r>
            <a:r>
              <a:rPr lang="en-US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, </a:t>
            </a:r>
            <a:r>
              <a:rPr lang="th-TH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 ฯลฯ</a:t>
            </a:r>
          </a:p>
          <a:p>
            <a:pPr>
              <a:lnSpc>
                <a:spcPct val="80000"/>
              </a:lnSpc>
            </a:pPr>
            <a:r>
              <a:rPr lang="en-US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Seek: </a:t>
            </a:r>
            <a:r>
              <a:rPr lang="th-TH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แลกเปลี่ยน </a:t>
            </a:r>
            <a:r>
              <a:rPr lang="en-US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Best Practices</a:t>
            </a:r>
          </a:p>
          <a:p>
            <a:pPr lvl="1">
              <a:lnSpc>
                <a:spcPct val="80000"/>
              </a:lnSpc>
            </a:pPr>
            <a:r>
              <a:rPr lang="en-US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แบบสอบถาม, </a:t>
            </a:r>
            <a:r>
              <a:rPr lang="th-TH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สัมภาษณ์ทางโทรศัพท์</a:t>
            </a:r>
            <a:r>
              <a:rPr lang="en-US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, Site visit</a:t>
            </a:r>
            <a:endParaRPr lang="en-US" altLang="en-US" sz="3200" b="1">
              <a:solidFill>
                <a:srgbClr val="0000FF"/>
              </a:solidFill>
              <a:latin typeface="BrowalliaUPC" panose="020B0604020202020204" pitchFamily="34" charset="-34"/>
            </a:endParaRPr>
          </a:p>
          <a:p>
            <a:pPr>
              <a:lnSpc>
                <a:spcPct val="80000"/>
              </a:lnSpc>
            </a:pPr>
            <a:r>
              <a:rPr lang="en-US" altLang="en-US" sz="3600" b="1">
                <a:solidFill>
                  <a:srgbClr val="0000FF"/>
                </a:solidFill>
                <a:latin typeface="BrowalliaUPC" panose="020B0604020202020204" pitchFamily="34" charset="-34"/>
              </a:rPr>
              <a:t>Analyse: </a:t>
            </a:r>
          </a:p>
          <a:p>
            <a:pPr lvl="1">
              <a:lnSpc>
                <a:spcPct val="80000"/>
              </a:lnSpc>
            </a:pPr>
            <a:r>
              <a:rPr lang="en-US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ความแตกต่างระหว่างเรากับเขา</a:t>
            </a:r>
          </a:p>
          <a:p>
            <a:pPr lvl="1">
              <a:lnSpc>
                <a:spcPct val="80000"/>
              </a:lnSpc>
            </a:pPr>
            <a:r>
              <a:rPr lang="en-US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Best Practices </a:t>
            </a:r>
            <a:r>
              <a:rPr lang="th-TH" altLang="en-US" b="1">
                <a:solidFill>
                  <a:srgbClr val="0000FF"/>
                </a:solidFill>
                <a:latin typeface="BrowalliaUPC" panose="020B0604020202020204" pitchFamily="34" charset="-34"/>
              </a:rPr>
              <a:t>ที่คาดว่าจะนำมาประยุกต์ใช้ได้</a:t>
            </a:r>
            <a:endParaRPr lang="en-US" altLang="en-US" b="1">
              <a:solidFill>
                <a:srgbClr val="0000FF"/>
              </a:solidFill>
              <a:latin typeface="BrowalliaUPC" panose="020B0604020202020204" pitchFamily="34" charset="-34"/>
            </a:endParaRPr>
          </a:p>
        </p:txBody>
      </p:sp>
      <p:pic>
        <p:nvPicPr>
          <p:cNvPr id="351236" name="Picture 4">
            <a:hlinkClick r:id="" action="ppaction://media"/>
            <a:extLst>
              <a:ext uri="{FF2B5EF4-FFF2-40B4-BE49-F238E27FC236}">
                <a16:creationId xmlns:a16="http://schemas.microsoft.com/office/drawing/2014/main" id="{16594089-080B-4908-B839-21421A565879}"/>
              </a:ext>
            </a:extLst>
          </p:cNvPr>
          <p:cNvPicPr>
            <a:picLocks noChangeAspect="1" noChangeArrowheads="1"/>
          </p:cNvPicPr>
          <p:nvPr>
            <a:wavAudioFile r:embed="rId1" name="~PP389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274CAD-E85D-4C5C-87C6-251F293086D0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70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1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1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1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1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1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1236"/>
                </p:tgtEl>
              </p:cMediaNode>
            </p:audio>
          </p:childTnLst>
        </p:cTn>
      </p:par>
    </p:tnLst>
    <p:bldLst>
      <p:bldP spid="35123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>
            <a:extLst>
              <a:ext uri="{FF2B5EF4-FFF2-40B4-BE49-F238E27FC236}">
                <a16:creationId xmlns:a16="http://schemas.microsoft.com/office/drawing/2014/main" id="{19FAB559-9182-4CAF-B116-A169C0B93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762000"/>
            <a:ext cx="7467600" cy="889000"/>
          </a:xfrm>
        </p:spPr>
        <p:txBody>
          <a:bodyPr/>
          <a:lstStyle/>
          <a:p>
            <a:r>
              <a:rPr lang="en-US" altLang="en-US" sz="4000" b="1"/>
              <a:t>การนำ Best Practice </a:t>
            </a:r>
            <a:r>
              <a:rPr lang="th-TH" altLang="en-US" sz="4000" b="1"/>
              <a:t>มาประยุกต์ใช้</a:t>
            </a:r>
          </a:p>
        </p:txBody>
      </p:sp>
      <p:graphicFrame>
        <p:nvGraphicFramePr>
          <p:cNvPr id="365571" name="Object 3">
            <a:extLst>
              <a:ext uri="{FF2B5EF4-FFF2-40B4-BE49-F238E27FC236}">
                <a16:creationId xmlns:a16="http://schemas.microsoft.com/office/drawing/2014/main" id="{BB041D0A-B9D8-49C6-ABED-61934494297F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900113" y="2209800"/>
          <a:ext cx="74168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5" name="Document" r:id="rId4" imgW="5486400" imgH="2934720" progId="Word.Document.8">
                  <p:embed/>
                </p:oleObj>
              </mc:Choice>
              <mc:Fallback>
                <p:oleObj name="Document" r:id="rId4" imgW="5486400" imgH="293472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09800"/>
                        <a:ext cx="74168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72" name="Rectangle 4">
            <a:extLst>
              <a:ext uri="{FF2B5EF4-FFF2-40B4-BE49-F238E27FC236}">
                <a16:creationId xmlns:a16="http://schemas.microsoft.com/office/drawing/2014/main" id="{329F60B4-886F-4FBD-B402-DDAF1877E6F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138363"/>
            <a:ext cx="4068762" cy="2376487"/>
          </a:xfrm>
          <a:solidFill>
            <a:srgbClr val="99FF99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th-TH" altLang="en-US" sz="3400" b="1"/>
              <a:t>A</a:t>
            </a:r>
            <a:r>
              <a:rPr lang="en-US" altLang="en-US" sz="3400" b="1"/>
              <a:t>im: </a:t>
            </a:r>
            <a:r>
              <a:rPr lang="th-TH" altLang="en-US" sz="3400" b="1"/>
              <a:t>	  ตั้งเป้า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400" b="1"/>
              <a:t>Measure: </a:t>
            </a:r>
            <a:r>
              <a:rPr lang="th-TH" altLang="en-US" sz="3400" b="1"/>
              <a:t>เฝ้าดู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400" b="1"/>
              <a:t>Change: </a:t>
            </a:r>
            <a:r>
              <a:rPr lang="th-TH" altLang="en-US" sz="3400" b="1"/>
              <a:t>	  ปรับเปลี่ยน</a:t>
            </a:r>
          </a:p>
        </p:txBody>
      </p:sp>
      <p:sp>
        <p:nvSpPr>
          <p:cNvPr id="365573" name="Text Box 5">
            <a:extLst>
              <a:ext uri="{FF2B5EF4-FFF2-40B4-BE49-F238E27FC236}">
                <a16:creationId xmlns:a16="http://schemas.microsoft.com/office/drawing/2014/main" id="{DFDAD44F-9E48-4EDE-8926-511D5ED30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913" y="1981200"/>
            <a:ext cx="36972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>
                <a:solidFill>
                  <a:schemeClr val="hlink"/>
                </a:solidFill>
              </a:rPr>
              <a:t>ใช้กระบวนการเดียวกับ </a:t>
            </a:r>
            <a:r>
              <a:rPr lang="en-US" altLang="en-US" sz="3200" b="1">
                <a:solidFill>
                  <a:schemeClr val="hlink"/>
                </a:solidFill>
              </a:rPr>
              <a:t>CQI</a:t>
            </a:r>
            <a:endParaRPr lang="th-TH" altLang="en-US" sz="3200" b="1">
              <a:solidFill>
                <a:schemeClr val="hlink"/>
              </a:solidFill>
            </a:endParaRPr>
          </a:p>
        </p:txBody>
      </p:sp>
      <p:pic>
        <p:nvPicPr>
          <p:cNvPr id="365574" name="Picture 6">
            <a:hlinkClick r:id="" action="ppaction://media"/>
            <a:extLst>
              <a:ext uri="{FF2B5EF4-FFF2-40B4-BE49-F238E27FC236}">
                <a16:creationId xmlns:a16="http://schemas.microsoft.com/office/drawing/2014/main" id="{551395C9-23C0-42B5-B4AF-D4B314109C5A}"/>
              </a:ext>
            </a:extLst>
          </p:cNvPr>
          <p:cNvPicPr>
            <a:picLocks noChangeAspect="1" noChangeArrowheads="1"/>
          </p:cNvPicPr>
          <p:nvPr>
            <a:wavAudioFile r:embed="rId2" name="~PP257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3B2F34-791A-409B-9C87-E826C0AB9B64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59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55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557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2" name="Rectangle 4">
            <a:extLst>
              <a:ext uri="{FF2B5EF4-FFF2-40B4-BE49-F238E27FC236}">
                <a16:creationId xmlns:a16="http://schemas.microsoft.com/office/drawing/2014/main" id="{67E872E9-926B-4064-A182-C267AFB4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858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r>
              <a:rPr lang="en-US" altLang="en-US" b="1"/>
              <a:t>Current Benchmarking</a:t>
            </a:r>
          </a:p>
        </p:txBody>
      </p:sp>
      <p:sp>
        <p:nvSpPr>
          <p:cNvPr id="432133" name="Text Box 5">
            <a:extLst>
              <a:ext uri="{FF2B5EF4-FFF2-40B4-BE49-F238E27FC236}">
                <a16:creationId xmlns:a16="http://schemas.microsoft.com/office/drawing/2014/main" id="{8BE034A8-EE1D-4907-8A21-5D1F98385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97" y="2276872"/>
            <a:ext cx="8229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Will be less formal, done faster, less cost.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Done in distributed, networked environment.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Use real time, interactive meeting technology.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Fewer site visits, electronic with desktop video.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Information sharing unique to competitive markets.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Pre-packaged, best practice learning, case studies.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Internal best practices and electronic yellow pages.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A skill taught in colleges and corporate universities.</a:t>
            </a:r>
          </a:p>
          <a:p>
            <a:pPr>
              <a:spcBef>
                <a:spcPts val="0"/>
              </a:spcBef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omic Sans MS" panose="030F0702030302020204" pitchFamily="66" charset="0"/>
              </a:rPr>
              <a:t>Key strategic planning need for continuous innovation. </a:t>
            </a:r>
          </a:p>
        </p:txBody>
      </p:sp>
      <p:pic>
        <p:nvPicPr>
          <p:cNvPr id="432134" name="Picture 6">
            <a:hlinkClick r:id="" action="ppaction://media"/>
            <a:extLst>
              <a:ext uri="{FF2B5EF4-FFF2-40B4-BE49-F238E27FC236}">
                <a16:creationId xmlns:a16="http://schemas.microsoft.com/office/drawing/2014/main" id="{9E329D62-0553-4B1A-BBF0-55E9E79ED675}"/>
              </a:ext>
            </a:extLst>
          </p:cNvPr>
          <p:cNvPicPr>
            <a:picLocks noChangeAspect="1" noChangeArrowheads="1"/>
          </p:cNvPicPr>
          <p:nvPr>
            <a:wavAudioFile r:embed="rId1" name="~PP348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9AB49-2856-44A2-92DC-8F805EEBE434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82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2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21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2F8D3528-4682-4933-8AED-3A73DE7D0B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Practices </a:t>
            </a:r>
            <a:b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 Performance Management System</a:t>
            </a:r>
          </a:p>
        </p:txBody>
      </p:sp>
      <p:pic>
        <p:nvPicPr>
          <p:cNvPr id="378883" name="Picture 3">
            <a:hlinkClick r:id="" action="ppaction://media"/>
            <a:extLst>
              <a:ext uri="{FF2B5EF4-FFF2-40B4-BE49-F238E27FC236}">
                <a16:creationId xmlns:a16="http://schemas.microsoft.com/office/drawing/2014/main" id="{6D8933D8-074A-4556-9F8A-19B7AB32690B}"/>
              </a:ext>
            </a:extLst>
          </p:cNvPr>
          <p:cNvPicPr>
            <a:picLocks noChangeAspect="1" noChangeArrowheads="1"/>
          </p:cNvPicPr>
          <p:nvPr>
            <a:wavAudioFile r:embed="rId1" name="~PP262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C7AB4-5D54-4C8C-B8A2-F9A2406B4C57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48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8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AutoShape 2">
            <a:extLst>
              <a:ext uri="{FF2B5EF4-FFF2-40B4-BE49-F238E27FC236}">
                <a16:creationId xmlns:a16="http://schemas.microsoft.com/office/drawing/2014/main" id="{6AFD3434-6CBD-4A16-96CF-4B14DC85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208962" cy="3024188"/>
          </a:xfrm>
          <a:prstGeom prst="rightArrow">
            <a:avLst>
              <a:gd name="adj1" fmla="val 64250"/>
              <a:gd name="adj2" fmla="val 7003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4787" name="AutoShape 3">
            <a:extLst>
              <a:ext uri="{FF2B5EF4-FFF2-40B4-BE49-F238E27FC236}">
                <a16:creationId xmlns:a16="http://schemas.microsoft.com/office/drawing/2014/main" id="{6F39AC59-5B8A-4481-93A3-4CF853B5FA6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03350" y="979488"/>
            <a:ext cx="4608513" cy="1225550"/>
          </a:xfrm>
          <a:prstGeom prst="upArrow">
            <a:avLst>
              <a:gd name="adj1" fmla="val 90898"/>
              <a:gd name="adj2" fmla="val 2703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th-TH" altLang="en-US" sz="2400"/>
          </a:p>
        </p:txBody>
      </p:sp>
      <p:sp>
        <p:nvSpPr>
          <p:cNvPr id="374788" name="AutoShape 4">
            <a:extLst>
              <a:ext uri="{FF2B5EF4-FFF2-40B4-BE49-F238E27FC236}">
                <a16:creationId xmlns:a16="http://schemas.microsoft.com/office/drawing/2014/main" id="{09DFF4D0-DA3F-4774-A082-91503935B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941888"/>
            <a:ext cx="5903912" cy="1511300"/>
          </a:xfrm>
          <a:prstGeom prst="upArrow">
            <a:avLst>
              <a:gd name="adj1" fmla="val 84389"/>
              <a:gd name="adj2" fmla="val 33009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th-TH" altLang="en-US" sz="2400"/>
          </a:p>
        </p:txBody>
      </p:sp>
      <p:sp>
        <p:nvSpPr>
          <p:cNvPr id="374789" name="Rectangle 5">
            <a:extLst>
              <a:ext uri="{FF2B5EF4-FFF2-40B4-BE49-F238E27FC236}">
                <a16:creationId xmlns:a16="http://schemas.microsoft.com/office/drawing/2014/main" id="{DF482F80-2B32-40AA-BDDE-B7B7B6B3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437063"/>
            <a:ext cx="59769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5127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699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4271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843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en-US" altLang="en-US" sz="2800" b="1"/>
              <a:t>Core Value </a:t>
            </a:r>
            <a:br>
              <a:rPr lang="en-US" altLang="en-US" sz="2800" b="1"/>
            </a:br>
            <a:r>
              <a:rPr lang="th-TH" altLang="en-US" sz="2800" b="1">
                <a:latin typeface="BrowalliaUPC" panose="020B0604020202020204" pitchFamily="34" charset="-34"/>
              </a:rPr>
              <a:t>ค่านิยมหลัก/ปรัชญา/อุดมการณ์/จิตวิญญาณ</a:t>
            </a:r>
            <a:endParaRPr lang="th-TH" altLang="en-US" sz="2000" b="1">
              <a:solidFill>
                <a:srgbClr val="0033CC"/>
              </a:solidFill>
            </a:endParaRPr>
          </a:p>
        </p:txBody>
      </p:sp>
      <p:sp>
        <p:nvSpPr>
          <p:cNvPr id="374790" name="Rectangle 6">
            <a:extLst>
              <a:ext uri="{FF2B5EF4-FFF2-40B4-BE49-F238E27FC236}">
                <a16:creationId xmlns:a16="http://schemas.microsoft.com/office/drawing/2014/main" id="{F690F8F5-D863-4FCD-B65C-41C74007D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213100"/>
            <a:ext cx="66976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en-US" altLang="en-US" sz="2800" b="1"/>
              <a:t>Standard</a:t>
            </a:r>
            <a:br>
              <a:rPr lang="en-US" altLang="en-US" sz="2800" b="1"/>
            </a:br>
            <a:r>
              <a:rPr lang="th-TH" altLang="en-US" sz="2800" b="1"/>
              <a:t>ข้อกำหนดสำหรับแนวทางปฏิบัติที่ดี</a:t>
            </a:r>
            <a:endParaRPr lang="th-TH" altLang="en-US" sz="2800" b="1">
              <a:solidFill>
                <a:srgbClr val="6600CC"/>
              </a:solidFill>
            </a:endParaRPr>
          </a:p>
        </p:txBody>
      </p:sp>
      <p:sp>
        <p:nvSpPr>
          <p:cNvPr id="374791" name="Rectangle 7">
            <a:extLst>
              <a:ext uri="{FF2B5EF4-FFF2-40B4-BE49-F238E27FC236}">
                <a16:creationId xmlns:a16="http://schemas.microsoft.com/office/drawing/2014/main" id="{A268BDAE-39CA-48FC-AB69-A566F485F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47688"/>
            <a:ext cx="6985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en-US" altLang="en-US" sz="3200" b="1"/>
              <a:t>Context </a:t>
            </a:r>
            <a:br>
              <a:rPr lang="th-TH" altLang="en-US" sz="3200" b="1"/>
            </a:br>
            <a:r>
              <a:rPr lang="th-TH" altLang="en-US" sz="3200" b="1"/>
              <a:t>หน้าที่/เป้าหมาย/ความท้าทาย</a:t>
            </a:r>
            <a:endParaRPr lang="en-US" altLang="en-US" sz="2400" b="1">
              <a:solidFill>
                <a:srgbClr val="6600CC"/>
              </a:solidFill>
            </a:endParaRPr>
          </a:p>
        </p:txBody>
      </p:sp>
      <p:sp>
        <p:nvSpPr>
          <p:cNvPr id="374792" name="Text Box 8">
            <a:extLst>
              <a:ext uri="{FF2B5EF4-FFF2-40B4-BE49-F238E27FC236}">
                <a16:creationId xmlns:a16="http://schemas.microsoft.com/office/drawing/2014/main" id="{D57B253B-41B0-412F-9DB4-B530A5AB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73025"/>
            <a:ext cx="6394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3200" b="1"/>
              <a:t>องค์ประกอบสำคัญขององค์กรที่ประสบความสำเร็จ</a:t>
            </a:r>
          </a:p>
        </p:txBody>
      </p:sp>
      <p:sp>
        <p:nvSpPr>
          <p:cNvPr id="374793" name="Text Box 9">
            <a:extLst>
              <a:ext uri="{FF2B5EF4-FFF2-40B4-BE49-F238E27FC236}">
                <a16:creationId xmlns:a16="http://schemas.microsoft.com/office/drawing/2014/main" id="{BA8D1034-AE27-41DE-A706-00E1589B2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6032500"/>
            <a:ext cx="1843087" cy="457200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/>
              <a:t>สิ่งที่กำกับอยู่ในใจ</a:t>
            </a:r>
          </a:p>
        </p:txBody>
      </p:sp>
      <p:sp>
        <p:nvSpPr>
          <p:cNvPr id="374794" name="Text Box 10">
            <a:extLst>
              <a:ext uri="{FF2B5EF4-FFF2-40B4-BE49-F238E27FC236}">
                <a16:creationId xmlns:a16="http://schemas.microsoft.com/office/drawing/2014/main" id="{27532B32-B768-41FF-9A81-13CEB6514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3076575"/>
            <a:ext cx="1155700" cy="457200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/>
              <a:t>สิ่งที่ปฏิบัติ</a:t>
            </a:r>
          </a:p>
        </p:txBody>
      </p:sp>
      <p:sp>
        <p:nvSpPr>
          <p:cNvPr id="374795" name="Text Box 11">
            <a:extLst>
              <a:ext uri="{FF2B5EF4-FFF2-40B4-BE49-F238E27FC236}">
                <a16:creationId xmlns:a16="http://schemas.microsoft.com/office/drawing/2014/main" id="{C58A2B5A-09A4-4489-A0C5-EFA4D7472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700088"/>
            <a:ext cx="1970088" cy="457200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/>
              <a:t>สิ่งที่เป็นเรื่องเฉพาะ</a:t>
            </a:r>
          </a:p>
        </p:txBody>
      </p:sp>
      <p:pic>
        <p:nvPicPr>
          <p:cNvPr id="374796" name="Picture 12">
            <a:hlinkClick r:id="" action="ppaction://media"/>
            <a:extLst>
              <a:ext uri="{FF2B5EF4-FFF2-40B4-BE49-F238E27FC236}">
                <a16:creationId xmlns:a16="http://schemas.microsoft.com/office/drawing/2014/main" id="{0F024B5C-7E1D-4B59-83FC-AF7C24422501}"/>
              </a:ext>
            </a:extLst>
          </p:cNvPr>
          <p:cNvPicPr>
            <a:picLocks noChangeAspect="1" noChangeArrowheads="1"/>
          </p:cNvPicPr>
          <p:nvPr>
            <a:wavAudioFile r:embed="rId1" name="~PP150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72B7C1-84B6-4323-B928-2B30E584E37B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195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4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479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E6236384-811C-4222-B23D-F233505E7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Overview</a:t>
            </a:r>
            <a:endParaRPr lang="th-TH" altLang="en-US" b="1"/>
          </a:p>
        </p:txBody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3DD9AF42-09A1-43D8-A486-7248689A7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1905000"/>
            <a:ext cx="7656512" cy="4459288"/>
          </a:xfrm>
        </p:spPr>
        <p:txBody>
          <a:bodyPr/>
          <a:lstStyle/>
          <a:p>
            <a:r>
              <a:rPr lang="en-US" altLang="en-US" sz="2800" b="1">
                <a:solidFill>
                  <a:srgbClr val="0000FF"/>
                </a:solidFill>
              </a:rPr>
              <a:t>Best Practice/Benchmark/Benchmarking</a:t>
            </a:r>
          </a:p>
          <a:p>
            <a:r>
              <a:rPr lang="en-US" altLang="en-US" sz="2800" b="1">
                <a:solidFill>
                  <a:srgbClr val="0000FF"/>
                </a:solidFill>
              </a:rPr>
              <a:t>Performance Management System</a:t>
            </a:r>
          </a:p>
          <a:p>
            <a:r>
              <a:rPr lang="en-US" altLang="en-US" sz="2800" b="1">
                <a:solidFill>
                  <a:srgbClr val="0000FF"/>
                </a:solidFill>
              </a:rPr>
              <a:t>Performance Measurement</a:t>
            </a:r>
          </a:p>
          <a:p>
            <a:r>
              <a:rPr lang="en-US" altLang="en-US" sz="2800" b="1">
                <a:solidFill>
                  <a:srgbClr val="0000FF"/>
                </a:solidFill>
              </a:rPr>
              <a:t>Best Practices in Clinical Practice</a:t>
            </a:r>
          </a:p>
          <a:p>
            <a:r>
              <a:rPr lang="en-US" altLang="en-US" sz="2800" b="1">
                <a:solidFill>
                  <a:srgbClr val="0000FF"/>
                </a:solidFill>
              </a:rPr>
              <a:t>Best Practices in Health Professional Education</a:t>
            </a:r>
          </a:p>
          <a:p>
            <a:r>
              <a:rPr lang="en-US" altLang="en-US" sz="2800" b="1">
                <a:solidFill>
                  <a:srgbClr val="0000FF"/>
                </a:solidFill>
              </a:rPr>
              <a:t>Knowledge Management as a Tool for Organization Learning</a:t>
            </a:r>
          </a:p>
          <a:p>
            <a:r>
              <a:rPr lang="en-US" altLang="en-US" sz="2800" b="1">
                <a:solidFill>
                  <a:srgbClr val="0000FF"/>
                </a:solidFill>
              </a:rPr>
              <a:t>Best Practice from Within</a:t>
            </a:r>
            <a:endParaRPr lang="th-TH" altLang="en-US" sz="2800" b="1">
              <a:solidFill>
                <a:srgbClr val="0000FF"/>
              </a:solidFill>
            </a:endParaRPr>
          </a:p>
        </p:txBody>
      </p:sp>
      <p:pic>
        <p:nvPicPr>
          <p:cNvPr id="321541" name="Picture 5">
            <a:hlinkClick r:id="" action="ppaction://media"/>
            <a:extLst>
              <a:ext uri="{FF2B5EF4-FFF2-40B4-BE49-F238E27FC236}">
                <a16:creationId xmlns:a16="http://schemas.microsoft.com/office/drawing/2014/main" id="{E95985ED-BC37-4FC5-AC54-6100E2EA41B9}"/>
              </a:ext>
            </a:extLst>
          </p:cNvPr>
          <p:cNvPicPr>
            <a:picLocks noChangeAspect="1" noChangeArrowheads="1"/>
          </p:cNvPicPr>
          <p:nvPr>
            <a:wavAudioFile r:embed="rId1" name="~PP281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F49F0F-CC8A-466B-B422-C7D1CFD5FB5A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36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1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5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910" name="Object 6">
            <a:extLst>
              <a:ext uri="{FF2B5EF4-FFF2-40B4-BE49-F238E27FC236}">
                <a16:creationId xmlns:a16="http://schemas.microsoft.com/office/drawing/2014/main" id="{B8E72C1E-7624-47AC-A0D9-A74234EBAB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88" y="3048000"/>
          <a:ext cx="5268912" cy="385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12" name="เอกสาร" r:id="rId4" imgW="5267880" imgH="3858840" progId="Word.Document.8">
                  <p:embed/>
                </p:oleObj>
              </mc:Choice>
              <mc:Fallback>
                <p:oleObj name="เอกสาร" r:id="rId4" imgW="5267880" imgH="385884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3048000"/>
                        <a:ext cx="5268912" cy="385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908" name="AutoShape 4">
            <a:extLst>
              <a:ext uri="{FF2B5EF4-FFF2-40B4-BE49-F238E27FC236}">
                <a16:creationId xmlns:a16="http://schemas.microsoft.com/office/drawing/2014/main" id="{06B950A9-52F1-4231-A997-298447A34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6858000" cy="5111750"/>
          </a:xfrm>
          <a:prstGeom prst="wedgeRectCallout">
            <a:avLst>
              <a:gd name="adj1" fmla="val -48194"/>
              <a:gd name="adj2" fmla="val 6459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th-TH" altLang="en-US" sz="2400" b="1"/>
              <a:t>Visionary Leadership  		ผู้นำที่มองไกล</a:t>
            </a:r>
          </a:p>
          <a:p>
            <a:r>
              <a:rPr lang="th-TH" altLang="en-US" sz="2400" b="1"/>
              <a:t>Patient and Health Focus 		ใส่ใจผู้ป่วยและสุขภาวะ</a:t>
            </a:r>
          </a:p>
          <a:p>
            <a:r>
              <a:rPr lang="th-TH" altLang="en-US" sz="2400" b="1"/>
              <a:t>Transformational Learning  		มาเรียนรู้เพื่อปรับตน</a:t>
            </a:r>
          </a:p>
          <a:p>
            <a:r>
              <a:rPr lang="th-TH" altLang="en-US" sz="2400" b="1"/>
              <a:t>Valuing Staff  			เจ้าหน้าที่ทุกคนมีคุณค่า</a:t>
            </a:r>
          </a:p>
          <a:p>
            <a:r>
              <a:rPr lang="th-TH" altLang="en-US" sz="2400" b="1"/>
              <a:t>Team Work 			พากันทำงานเป็นทีม</a:t>
            </a:r>
          </a:p>
          <a:p>
            <a:r>
              <a:rPr lang="th-TH" altLang="en-US" sz="2400" b="1"/>
              <a:t>Individual Commitment 		สมาชิกทีมมุ่งมั่น</a:t>
            </a:r>
          </a:p>
          <a:p>
            <a:r>
              <a:rPr lang="th-TH" altLang="en-US" sz="2400" b="1"/>
              <a:t>Imagination &amp; Innovation 		ใฝ่ฝันสร้างนวตกรรม</a:t>
            </a:r>
          </a:p>
          <a:p>
            <a:r>
              <a:rPr lang="th-TH" altLang="en-US" sz="2400" b="1"/>
              <a:t>Management by Fact 		นำข้อมูลมาตัดสิน</a:t>
            </a:r>
          </a:p>
          <a:p>
            <a:r>
              <a:rPr lang="th-TH" altLang="en-US" sz="2400" b="1"/>
              <a:t>Social Responsibility &amp; Community Health ยินดีช่วยสังคม</a:t>
            </a:r>
          </a:p>
          <a:p>
            <a:r>
              <a:rPr lang="th-TH" altLang="en-US" sz="2400" b="1"/>
              <a:t>Continuous Improvement on Process 	ระดมปรับกระบวนการ </a:t>
            </a:r>
          </a:p>
          <a:p>
            <a:r>
              <a:rPr lang="th-TH" altLang="en-US" sz="2400" b="1"/>
              <a:t>Focus on Result &amp; Create Value 	เบิกบานด้วยผลลัพธ์และคุณค่า</a:t>
            </a:r>
          </a:p>
          <a:p>
            <a:r>
              <a:rPr lang="th-TH" altLang="en-US" sz="2400" b="1"/>
              <a:t>System Perspective 		สายตามองเชิงระบบ</a:t>
            </a:r>
          </a:p>
          <a:p>
            <a:r>
              <a:rPr lang="th-TH" altLang="en-US" sz="2400" b="1"/>
              <a:t>Evidence-based approach 		เคารพข้อมูลวิชาการ</a:t>
            </a:r>
          </a:p>
          <a:p>
            <a:r>
              <a:rPr lang="th-TH" altLang="en-US" sz="2400" b="1"/>
              <a:t>Ethical &amp; professionalism 		จรรยาบรรณและวิชาชีพ</a:t>
            </a:r>
          </a:p>
        </p:txBody>
      </p:sp>
      <p:sp>
        <p:nvSpPr>
          <p:cNvPr id="379909" name="Text Box 5">
            <a:extLst>
              <a:ext uri="{FF2B5EF4-FFF2-40B4-BE49-F238E27FC236}">
                <a16:creationId xmlns:a16="http://schemas.microsoft.com/office/drawing/2014/main" id="{ADA51189-61EC-4B5D-A02D-B1A5B1820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5594350"/>
            <a:ext cx="4016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FF"/>
                </a:solidFill>
              </a:rPr>
              <a:t>Core Value </a:t>
            </a:r>
            <a:r>
              <a:rPr lang="th-TH" altLang="en-US" sz="3200" b="1">
                <a:solidFill>
                  <a:srgbClr val="0000FF"/>
                </a:solidFill>
              </a:rPr>
              <a:t>จะแทรกซึมอยู่</a:t>
            </a:r>
          </a:p>
          <a:p>
            <a:pPr algn="ctr"/>
            <a:r>
              <a:rPr lang="th-TH" altLang="en-US" sz="3200" b="1">
                <a:solidFill>
                  <a:srgbClr val="0000FF"/>
                </a:solidFill>
              </a:rPr>
              <a:t>ในทุกเรื่อง ทุกที่ ทุกเวลา ทุกคน</a:t>
            </a:r>
          </a:p>
        </p:txBody>
      </p:sp>
      <p:pic>
        <p:nvPicPr>
          <p:cNvPr id="379911" name="Picture 7">
            <a:hlinkClick r:id="" action="ppaction://media"/>
            <a:extLst>
              <a:ext uri="{FF2B5EF4-FFF2-40B4-BE49-F238E27FC236}">
                <a16:creationId xmlns:a16="http://schemas.microsoft.com/office/drawing/2014/main" id="{4268C0CB-3DA7-41D9-ABCD-1E0EC893CF1D}"/>
              </a:ext>
            </a:extLst>
          </p:cNvPr>
          <p:cNvPicPr>
            <a:picLocks noChangeAspect="1" noChangeArrowheads="1"/>
          </p:cNvPicPr>
          <p:nvPr>
            <a:wavAudioFile r:embed="rId2" name="~PP247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3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9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911"/>
                </p:tgtEl>
              </p:cMediaNode>
            </p:audio>
          </p:childTnLst>
        </p:cTn>
      </p:par>
    </p:tnLst>
    <p:bldLst>
      <p:bldP spid="379908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06276B5F-844C-4FEC-B289-6CA5C3008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CQI &amp;</a:t>
            </a:r>
            <a:r>
              <a:rPr lang="th-TH" altLang="en-US" b="1"/>
              <a:t> </a:t>
            </a:r>
            <a:r>
              <a:rPr lang="en-US" altLang="en-US" b="1"/>
              <a:t>Core Value</a:t>
            </a:r>
            <a:endParaRPr lang="th-TH" altLang="en-US" b="1"/>
          </a:p>
        </p:txBody>
      </p:sp>
      <p:sp>
        <p:nvSpPr>
          <p:cNvPr id="413701" name="Text Box 5">
            <a:extLst>
              <a:ext uri="{FF2B5EF4-FFF2-40B4-BE49-F238E27FC236}">
                <a16:creationId xmlns:a16="http://schemas.microsoft.com/office/drawing/2014/main" id="{BE76B82B-7709-4487-B7DD-C1D63FBA4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52297"/>
            <a:ext cx="4568825" cy="440120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altLang="en-US" sz="2000" b="1" dirty="0" err="1">
                <a:latin typeface="Comic Sans MS" panose="030F0702030302020204" pitchFamily="66" charset="0"/>
              </a:rPr>
              <a:t>Visionary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Leadership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Patient</a:t>
            </a:r>
            <a:r>
              <a:rPr lang="th-TH" altLang="en-US" sz="2000" b="1" dirty="0">
                <a:latin typeface="Comic Sans MS" panose="030F0702030302020204" pitchFamily="66" charset="0"/>
              </a:rPr>
              <a:t> and Health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Focus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Transformational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Learning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Valuing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Staff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Team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Work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Individual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Commitment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Imagination</a:t>
            </a:r>
            <a:r>
              <a:rPr lang="th-TH" altLang="en-US" sz="2000" b="1" dirty="0">
                <a:latin typeface="Comic Sans MS" panose="030F0702030302020204" pitchFamily="66" charset="0"/>
              </a:rPr>
              <a:t> &amp;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Innovation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>
                <a:latin typeface="Comic Sans MS" panose="030F0702030302020204" pitchFamily="66" charset="0"/>
              </a:rPr>
              <a:t>Management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by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Fact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Social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Responsibility</a:t>
            </a:r>
            <a:r>
              <a:rPr lang="th-TH" altLang="en-US" sz="2000" b="1" dirty="0">
                <a:latin typeface="Comic Sans MS" panose="030F0702030302020204" pitchFamily="66" charset="0"/>
              </a:rPr>
              <a:t> &amp;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Com</a:t>
            </a:r>
            <a:r>
              <a:rPr lang="th-TH" altLang="en-US" sz="2000" b="1" dirty="0">
                <a:latin typeface="Comic Sans MS" panose="030F0702030302020204" pitchFamily="66" charset="0"/>
              </a:rPr>
              <a:t>. Health</a:t>
            </a: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Continuous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Improvement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on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Process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Focus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on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Result</a:t>
            </a:r>
            <a:r>
              <a:rPr lang="th-TH" altLang="en-US" sz="2000" b="1" dirty="0">
                <a:latin typeface="Comic Sans MS" panose="030F0702030302020204" pitchFamily="66" charset="0"/>
              </a:rPr>
              <a:t> &amp;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Create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Value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>
                <a:latin typeface="Comic Sans MS" panose="030F0702030302020204" pitchFamily="66" charset="0"/>
              </a:rPr>
              <a:t>System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Perspective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Evidence</a:t>
            </a:r>
            <a:r>
              <a:rPr lang="th-TH" altLang="en-US" sz="2000" b="1" dirty="0">
                <a:latin typeface="Comic Sans MS" panose="030F0702030302020204" pitchFamily="66" charset="0"/>
              </a:rPr>
              <a:t>-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based</a:t>
            </a:r>
            <a:r>
              <a:rPr lang="th-TH" altLang="en-US" sz="2000" b="1" dirty="0">
                <a:latin typeface="Comic Sans MS" panose="030F0702030302020204" pitchFamily="66" charset="0"/>
              </a:rPr>
              <a:t>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approach</a:t>
            </a:r>
            <a:endParaRPr lang="th-TH" altLang="en-US" sz="2000" b="1" dirty="0">
              <a:latin typeface="Comic Sans MS" panose="030F0702030302020204" pitchFamily="66" charset="0"/>
            </a:endParaRPr>
          </a:p>
          <a:p>
            <a:r>
              <a:rPr lang="th-TH" altLang="en-US" sz="2000" b="1" dirty="0" err="1">
                <a:latin typeface="Comic Sans MS" panose="030F0702030302020204" pitchFamily="66" charset="0"/>
              </a:rPr>
              <a:t>Ethical</a:t>
            </a:r>
            <a:r>
              <a:rPr lang="th-TH" altLang="en-US" sz="2000" b="1" dirty="0">
                <a:latin typeface="Comic Sans MS" panose="030F0702030302020204" pitchFamily="66" charset="0"/>
              </a:rPr>
              <a:t> &amp; </a:t>
            </a:r>
            <a:r>
              <a:rPr lang="th-TH" altLang="en-US" sz="2000" b="1" dirty="0" err="1">
                <a:latin typeface="Comic Sans MS" panose="030F0702030302020204" pitchFamily="66" charset="0"/>
              </a:rPr>
              <a:t>professionalism</a:t>
            </a:r>
            <a:endParaRPr lang="th-TH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13703" name="Rectangle 7">
            <a:extLst>
              <a:ext uri="{FF2B5EF4-FFF2-40B4-BE49-F238E27FC236}">
                <a16:creationId xmlns:a16="http://schemas.microsoft.com/office/drawing/2014/main" id="{AE147A75-1339-4EAD-A5AB-66AA12D2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24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 altLang="en-US" b="1">
              <a:latin typeface="Comic Sans MS" panose="030F0702030302020204" pitchFamily="66" charset="0"/>
            </a:endParaRPr>
          </a:p>
        </p:txBody>
      </p:sp>
      <p:sp>
        <p:nvSpPr>
          <p:cNvPr id="413704" name="Oval 8">
            <a:extLst>
              <a:ext uri="{FF2B5EF4-FFF2-40B4-BE49-F238E27FC236}">
                <a16:creationId xmlns:a16="http://schemas.microsoft.com/office/drawing/2014/main" id="{4EEA5546-4CD5-4876-96B4-F2EBB1DE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724400"/>
            <a:ext cx="1295400" cy="762000"/>
          </a:xfrm>
          <a:prstGeom prst="ellipse">
            <a:avLst/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latin typeface="Comic Sans MS" panose="030F0702030302020204" pitchFamily="66" charset="0"/>
              </a:rPr>
              <a:t>CQI</a:t>
            </a:r>
            <a:endParaRPr lang="th-TH" altLang="en-US" sz="2800" b="1">
              <a:latin typeface="Comic Sans MS" panose="030F0702030302020204" pitchFamily="66" charset="0"/>
            </a:endParaRPr>
          </a:p>
        </p:txBody>
      </p:sp>
      <p:sp>
        <p:nvSpPr>
          <p:cNvPr id="413705" name="Line 9">
            <a:extLst>
              <a:ext uri="{FF2B5EF4-FFF2-40B4-BE49-F238E27FC236}">
                <a16:creationId xmlns:a16="http://schemas.microsoft.com/office/drawing/2014/main" id="{F4EF75B7-C1A4-4CD1-B64D-98F3AA39F4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1054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06" name="Line 10">
            <a:extLst>
              <a:ext uri="{FF2B5EF4-FFF2-40B4-BE49-F238E27FC236}">
                <a16:creationId xmlns:a16="http://schemas.microsoft.com/office/drawing/2014/main" id="{230BCD99-1BDF-4D6B-A3E4-A2BEEB6912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743200"/>
            <a:ext cx="1828800" cy="1981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07" name="Line 11">
            <a:extLst>
              <a:ext uri="{FF2B5EF4-FFF2-40B4-BE49-F238E27FC236}">
                <a16:creationId xmlns:a16="http://schemas.microsoft.com/office/drawing/2014/main" id="{461D59F0-1843-4550-A6BD-AE54353805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3505200"/>
            <a:ext cx="16764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08" name="Line 12">
            <a:extLst>
              <a:ext uri="{FF2B5EF4-FFF2-40B4-BE49-F238E27FC236}">
                <a16:creationId xmlns:a16="http://schemas.microsoft.com/office/drawing/2014/main" id="{58D016BD-F26C-4EF3-9D00-FA9E1E8B4B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4495800"/>
            <a:ext cx="15240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09" name="Line 13">
            <a:extLst>
              <a:ext uri="{FF2B5EF4-FFF2-40B4-BE49-F238E27FC236}">
                <a16:creationId xmlns:a16="http://schemas.microsoft.com/office/drawing/2014/main" id="{6398E770-C983-47F3-BA5C-B509FDEDF8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4114800"/>
            <a:ext cx="1524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10" name="Line 14">
            <a:extLst>
              <a:ext uri="{FF2B5EF4-FFF2-40B4-BE49-F238E27FC236}">
                <a16:creationId xmlns:a16="http://schemas.microsoft.com/office/drawing/2014/main" id="{846E375A-F9C6-47BA-A52B-102ADF4CBE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362200"/>
            <a:ext cx="1905000" cy="2286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11" name="Line 15">
            <a:extLst>
              <a:ext uri="{FF2B5EF4-FFF2-40B4-BE49-F238E27FC236}">
                <a16:creationId xmlns:a16="http://schemas.microsoft.com/office/drawing/2014/main" id="{9F70090C-C4C9-4BBF-860C-E7F9309D7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257800"/>
            <a:ext cx="14478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12" name="Line 16">
            <a:extLst>
              <a:ext uri="{FF2B5EF4-FFF2-40B4-BE49-F238E27FC236}">
                <a16:creationId xmlns:a16="http://schemas.microsoft.com/office/drawing/2014/main" id="{A2E1255F-C1C7-4EE8-A94F-E5651D2BC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334000"/>
            <a:ext cx="14478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3714" name="Picture 18">
            <a:hlinkClick r:id="" action="ppaction://media"/>
            <a:extLst>
              <a:ext uri="{FF2B5EF4-FFF2-40B4-BE49-F238E27FC236}">
                <a16:creationId xmlns:a16="http://schemas.microsoft.com/office/drawing/2014/main" id="{BF993FF9-8608-4012-ADDF-93547703A51D}"/>
              </a:ext>
            </a:extLst>
          </p:cNvPr>
          <p:cNvPicPr>
            <a:picLocks noChangeAspect="1" noChangeArrowheads="1"/>
          </p:cNvPicPr>
          <p:nvPr>
            <a:wavAudioFile r:embed="rId1" name="~PP6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1982A4-B100-4A58-BD16-14B905D1454E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58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3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7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930" name="Object 2">
            <a:extLst>
              <a:ext uri="{FF2B5EF4-FFF2-40B4-BE49-F238E27FC236}">
                <a16:creationId xmlns:a16="http://schemas.microsoft.com/office/drawing/2014/main" id="{71670C0A-24F3-4E93-89E2-9F89802E22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0"/>
          <a:ext cx="4572000" cy="349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42" name="เอกสาร" r:id="rId4" imgW="5267880" imgH="4021920" progId="Word.Document.8">
                  <p:embed/>
                </p:oleObj>
              </mc:Choice>
              <mc:Fallback>
                <p:oleObj name="เอกสาร" r:id="rId4" imgW="5267880" imgH="402192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0"/>
                        <a:ext cx="4572000" cy="349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0932" name="Text Box 4">
            <a:extLst>
              <a:ext uri="{FF2B5EF4-FFF2-40B4-BE49-F238E27FC236}">
                <a16:creationId xmlns:a16="http://schemas.microsoft.com/office/drawing/2014/main" id="{4053AF4A-1934-4204-A706-C372B43D1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5638800"/>
            <a:ext cx="3540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>
                <a:solidFill>
                  <a:srgbClr val="0000FF"/>
                </a:solidFill>
              </a:rPr>
              <a:t>Core Value </a:t>
            </a:r>
            <a:r>
              <a:rPr lang="th-TH" altLang="en-US" sz="2800" b="1">
                <a:solidFill>
                  <a:srgbClr val="0000FF"/>
                </a:solidFill>
              </a:rPr>
              <a:t>จะแทรกซึมอยู่</a:t>
            </a:r>
          </a:p>
          <a:p>
            <a:pPr algn="ctr"/>
            <a:r>
              <a:rPr lang="th-TH" altLang="en-US" sz="2800" b="1">
                <a:solidFill>
                  <a:srgbClr val="0000FF"/>
                </a:solidFill>
              </a:rPr>
              <a:t>ในทุกเรื่อง ทุกที่ ทุกเวลา ทุกคน</a:t>
            </a:r>
          </a:p>
        </p:txBody>
      </p:sp>
      <p:sp>
        <p:nvSpPr>
          <p:cNvPr id="380934" name="AutoShape 6">
            <a:extLst>
              <a:ext uri="{FF2B5EF4-FFF2-40B4-BE49-F238E27FC236}">
                <a16:creationId xmlns:a16="http://schemas.microsoft.com/office/drawing/2014/main" id="{38ECB5D0-D8CF-4C70-9CA5-CAF7441D3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24000"/>
            <a:ext cx="8077200" cy="5334000"/>
          </a:xfrm>
          <a:prstGeom prst="wedgeRectCallout">
            <a:avLst>
              <a:gd name="adj1" fmla="val 23426"/>
              <a:gd name="adj2" fmla="val -641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th-TH" altLang="en-US" sz="2800"/>
          </a:p>
        </p:txBody>
      </p:sp>
      <p:pic>
        <p:nvPicPr>
          <p:cNvPr id="380940" name="Picture 12">
            <a:extLst>
              <a:ext uri="{FF2B5EF4-FFF2-40B4-BE49-F238E27FC236}">
                <a16:creationId xmlns:a16="http://schemas.microsoft.com/office/drawing/2014/main" id="{5094B729-DD3F-4A12-98C5-675D24562662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488" y="1506538"/>
            <a:ext cx="7707312" cy="5084762"/>
          </a:xfrm>
          <a:ln/>
        </p:spPr>
      </p:pic>
      <p:pic>
        <p:nvPicPr>
          <p:cNvPr id="380941" name="Picture 13">
            <a:hlinkClick r:id="" action="ppaction://media"/>
            <a:extLst>
              <a:ext uri="{FF2B5EF4-FFF2-40B4-BE49-F238E27FC236}">
                <a16:creationId xmlns:a16="http://schemas.microsoft.com/office/drawing/2014/main" id="{F62EDF0C-932B-4FDC-A239-0B623CE6FA7D}"/>
              </a:ext>
            </a:extLst>
          </p:cNvPr>
          <p:cNvPicPr>
            <a:picLocks noChangeAspect="1" noChangeArrowheads="1"/>
          </p:cNvPicPr>
          <p:nvPr>
            <a:wavAudioFile r:embed="rId2" name="~PP237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748B5A-3E05-4527-A3E5-B5F6B2761409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30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09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094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E473B8CD-C6AB-4F79-AC77-DDF653853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Context</a:t>
            </a:r>
            <a:endParaRPr lang="th-TH" altLang="en-US" sz="3600"/>
          </a:p>
        </p:txBody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BB60EDC1-8310-4789-BFEA-70B5A62B27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8421688" cy="4230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MBNQA Organization Profile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Organization environment (products, culture - mission/vision/values, employee profile, major technology/ equipment/facility, regulatory environment)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Organization relationship (governance, customers &amp; requirement, suppliers)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Competitive environment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Strategic challenges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Performance Improvement System &amp; Learning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Hospital/CLT/Unit Profile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Key Factors</a:t>
            </a:r>
          </a:p>
        </p:txBody>
      </p:sp>
      <p:pic>
        <p:nvPicPr>
          <p:cNvPr id="419845" name="Picture 5">
            <a:hlinkClick r:id="" action="ppaction://media"/>
            <a:extLst>
              <a:ext uri="{FF2B5EF4-FFF2-40B4-BE49-F238E27FC236}">
                <a16:creationId xmlns:a16="http://schemas.microsoft.com/office/drawing/2014/main" id="{14601EF0-8D9D-4BCF-A4B4-2B69902E952D}"/>
              </a:ext>
            </a:extLst>
          </p:cNvPr>
          <p:cNvPicPr>
            <a:picLocks noChangeAspect="1" noChangeArrowheads="1"/>
          </p:cNvPicPr>
          <p:nvPr>
            <a:wavAudioFile r:embed="rId1" name="~PP244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AD0E0-5B24-4104-922C-0529BD69A7F2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130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1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45"/>
                </p:tgtEl>
              </p:cMediaNode>
            </p:audio>
          </p:childTnLst>
        </p:cTn>
      </p:par>
    </p:tnLst>
    <p:bldLst>
      <p:bldP spid="41984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AutoShape 2">
            <a:extLst>
              <a:ext uri="{FF2B5EF4-FFF2-40B4-BE49-F238E27FC236}">
                <a16:creationId xmlns:a16="http://schemas.microsoft.com/office/drawing/2014/main" id="{5F7070D4-A852-4781-BAF5-AFB897772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208962" cy="3024188"/>
          </a:xfrm>
          <a:prstGeom prst="rightArrow">
            <a:avLst>
              <a:gd name="adj1" fmla="val 79528"/>
              <a:gd name="adj2" fmla="val 70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59" name="AutoShape 3">
            <a:extLst>
              <a:ext uri="{FF2B5EF4-FFF2-40B4-BE49-F238E27FC236}">
                <a16:creationId xmlns:a16="http://schemas.microsoft.com/office/drawing/2014/main" id="{FF0B2C75-BE41-4EB3-ACA9-3647D0E9F6C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03350" y="979488"/>
            <a:ext cx="4608513" cy="1225550"/>
          </a:xfrm>
          <a:prstGeom prst="upArrow">
            <a:avLst>
              <a:gd name="adj1" fmla="val 90898"/>
              <a:gd name="adj2" fmla="val 2703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th-TH" altLang="en-US" sz="2400"/>
          </a:p>
        </p:txBody>
      </p:sp>
      <p:sp>
        <p:nvSpPr>
          <p:cNvPr id="377860" name="AutoShape 4">
            <a:extLst>
              <a:ext uri="{FF2B5EF4-FFF2-40B4-BE49-F238E27FC236}">
                <a16:creationId xmlns:a16="http://schemas.microsoft.com/office/drawing/2014/main" id="{C1F6EA2C-1E4A-4CF2-8DD4-9BECC464A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941888"/>
            <a:ext cx="5903912" cy="1295400"/>
          </a:xfrm>
          <a:prstGeom prst="upArrow">
            <a:avLst>
              <a:gd name="adj1" fmla="val 84389"/>
              <a:gd name="adj2" fmla="val 33009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th-TH" altLang="en-US" sz="2400"/>
          </a:p>
        </p:txBody>
      </p:sp>
      <p:sp>
        <p:nvSpPr>
          <p:cNvPr id="377861" name="Rectangle 5">
            <a:extLst>
              <a:ext uri="{FF2B5EF4-FFF2-40B4-BE49-F238E27FC236}">
                <a16:creationId xmlns:a16="http://schemas.microsoft.com/office/drawing/2014/main" id="{4FEA6F0E-6A7A-452E-BB66-33E8FF39E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437063"/>
            <a:ext cx="59769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 marL="55563" indent="17463"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5127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699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4271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84363" indent="17463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en-US" altLang="en-US" sz="2800" b="1"/>
              <a:t>Core Value </a:t>
            </a:r>
            <a:br>
              <a:rPr lang="en-US" altLang="en-US" sz="2800" b="1"/>
            </a:br>
            <a:r>
              <a:rPr lang="th-TH" altLang="en-US" sz="2800" b="1"/>
              <a:t>ค่านิยมหลัก/ปรัชญา/อุดมการณ์/จิตวิญญาณ</a:t>
            </a:r>
            <a:endParaRPr lang="th-TH" altLang="en-US" sz="2000" b="1">
              <a:solidFill>
                <a:srgbClr val="0033CC"/>
              </a:solidFill>
            </a:endParaRPr>
          </a:p>
        </p:txBody>
      </p:sp>
      <p:sp>
        <p:nvSpPr>
          <p:cNvPr id="377862" name="Rectangle 6">
            <a:extLst>
              <a:ext uri="{FF2B5EF4-FFF2-40B4-BE49-F238E27FC236}">
                <a16:creationId xmlns:a16="http://schemas.microsoft.com/office/drawing/2014/main" id="{1FEF669F-72CA-43CA-9DFC-E4620FED6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19350"/>
            <a:ext cx="67691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en-US" altLang="en-US" sz="2800" b="1"/>
              <a:t>Standards</a:t>
            </a:r>
            <a:br>
              <a:rPr lang="en-US" altLang="en-US" sz="2800" b="1"/>
            </a:br>
            <a:r>
              <a:rPr lang="en-US" altLang="en-US" sz="2000" b="1">
                <a:solidFill>
                  <a:srgbClr val="000099"/>
                </a:solidFill>
              </a:rPr>
              <a:t>Leadership &amp; Direction</a:t>
            </a:r>
            <a:br>
              <a:rPr lang="en-US" altLang="en-US" sz="2000" b="1">
                <a:solidFill>
                  <a:srgbClr val="000099"/>
                </a:solidFill>
              </a:rPr>
            </a:br>
            <a:r>
              <a:rPr lang="en-US" altLang="en-US" sz="2000" b="1">
                <a:solidFill>
                  <a:srgbClr val="000099"/>
                </a:solidFill>
              </a:rPr>
              <a:t>Resource Management </a:t>
            </a:r>
            <a:br>
              <a:rPr lang="en-US" altLang="en-US" sz="2000" b="1">
                <a:solidFill>
                  <a:srgbClr val="000099"/>
                </a:solidFill>
              </a:rPr>
            </a:br>
            <a:r>
              <a:rPr lang="en-US" altLang="en-US" sz="1800">
                <a:solidFill>
                  <a:srgbClr val="000099"/>
                </a:solidFill>
              </a:rPr>
              <a:t>(Man, Material, Environment, Information)</a:t>
            </a:r>
            <a:br>
              <a:rPr lang="en-US" altLang="en-US" sz="1800">
                <a:solidFill>
                  <a:srgbClr val="000099"/>
                </a:solidFill>
              </a:rPr>
            </a:br>
            <a:r>
              <a:rPr lang="en-US" altLang="en-US" sz="2000" b="1">
                <a:solidFill>
                  <a:srgbClr val="000099"/>
                </a:solidFill>
              </a:rPr>
              <a:t>Quality Process </a:t>
            </a:r>
            <a:r>
              <a:rPr lang="en-US" altLang="en-US" sz="1800">
                <a:solidFill>
                  <a:srgbClr val="000099"/>
                </a:solidFill>
              </a:rPr>
              <a:t>(General, Clinical, IC)</a:t>
            </a:r>
            <a:br>
              <a:rPr lang="en-US" altLang="en-US" sz="2000" b="1">
                <a:solidFill>
                  <a:srgbClr val="000099"/>
                </a:solidFill>
              </a:rPr>
            </a:br>
            <a:r>
              <a:rPr lang="en-US" altLang="en-US" sz="2000" b="1">
                <a:solidFill>
                  <a:srgbClr val="000099"/>
                </a:solidFill>
              </a:rPr>
              <a:t>Professional Standards, Ethics, Patient’s Right</a:t>
            </a:r>
            <a:br>
              <a:rPr lang="en-US" altLang="en-US" sz="2000" b="1">
                <a:solidFill>
                  <a:srgbClr val="000099"/>
                </a:solidFill>
              </a:rPr>
            </a:br>
            <a:r>
              <a:rPr lang="en-US" altLang="en-US" sz="2000" b="1">
                <a:solidFill>
                  <a:srgbClr val="000099"/>
                </a:solidFill>
              </a:rPr>
              <a:t>Patient Care Processes</a:t>
            </a:r>
            <a:endParaRPr lang="th-TH" altLang="en-US" sz="2400" b="1">
              <a:solidFill>
                <a:srgbClr val="000099"/>
              </a:solidFill>
            </a:endParaRPr>
          </a:p>
        </p:txBody>
      </p:sp>
      <p:sp>
        <p:nvSpPr>
          <p:cNvPr id="377863" name="Rectangle 7">
            <a:extLst>
              <a:ext uri="{FF2B5EF4-FFF2-40B4-BE49-F238E27FC236}">
                <a16:creationId xmlns:a16="http://schemas.microsoft.com/office/drawing/2014/main" id="{623293E4-1F8A-488A-8C78-69C4F6664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47688"/>
            <a:ext cx="6985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en-US" altLang="en-US" sz="3200" b="1"/>
              <a:t>Context </a:t>
            </a:r>
            <a:br>
              <a:rPr lang="th-TH" altLang="en-US" sz="3200" b="1"/>
            </a:br>
            <a:r>
              <a:rPr lang="th-TH" altLang="en-US" sz="3200" b="1"/>
              <a:t>หน้าที่/เป้าหมาย/ความท้าทาย</a:t>
            </a:r>
            <a:endParaRPr lang="en-US" altLang="en-US" sz="2400" b="1">
              <a:solidFill>
                <a:srgbClr val="6600CC"/>
              </a:solidFill>
            </a:endParaRPr>
          </a:p>
        </p:txBody>
      </p:sp>
      <p:sp>
        <p:nvSpPr>
          <p:cNvPr id="377865" name="Text Box 9">
            <a:extLst>
              <a:ext uri="{FF2B5EF4-FFF2-40B4-BE49-F238E27FC236}">
                <a16:creationId xmlns:a16="http://schemas.microsoft.com/office/drawing/2014/main" id="{00D8839D-F938-4B3B-9471-86991BBBE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73025"/>
            <a:ext cx="6394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3200" b="1"/>
              <a:t>องค์ประกอบสำคัญขององค์กรที่ประสบความสำเร็จ</a:t>
            </a:r>
          </a:p>
        </p:txBody>
      </p:sp>
      <p:sp>
        <p:nvSpPr>
          <p:cNvPr id="377866" name="Text Box 10">
            <a:extLst>
              <a:ext uri="{FF2B5EF4-FFF2-40B4-BE49-F238E27FC236}">
                <a16:creationId xmlns:a16="http://schemas.microsoft.com/office/drawing/2014/main" id="{D157D13D-0393-4F9F-9F7A-4A23BE61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0"/>
            <a:ext cx="1843088" cy="457200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/>
              <a:t>สิ่งที่กำกับอยู่ในใจ</a:t>
            </a:r>
          </a:p>
        </p:txBody>
      </p:sp>
      <p:sp>
        <p:nvSpPr>
          <p:cNvPr id="377867" name="Text Box 11">
            <a:extLst>
              <a:ext uri="{FF2B5EF4-FFF2-40B4-BE49-F238E27FC236}">
                <a16:creationId xmlns:a16="http://schemas.microsoft.com/office/drawing/2014/main" id="{9F7AAFEB-8B08-4E49-96C8-FAD16E243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300" y="2362200"/>
            <a:ext cx="1155700" cy="457200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/>
              <a:t>สิ่งที่ปฏิบัติ</a:t>
            </a:r>
          </a:p>
        </p:txBody>
      </p:sp>
      <p:sp>
        <p:nvSpPr>
          <p:cNvPr id="377868" name="Text Box 12">
            <a:extLst>
              <a:ext uri="{FF2B5EF4-FFF2-40B4-BE49-F238E27FC236}">
                <a16:creationId xmlns:a16="http://schemas.microsoft.com/office/drawing/2014/main" id="{89066CD8-2B92-4626-A6B2-A61E24E2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700088"/>
            <a:ext cx="1970088" cy="457200"/>
          </a:xfrm>
          <a:prstGeom prst="rect">
            <a:avLst/>
          </a:pr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/>
              <a:t>สิ่งที่เป็นเรื่องเฉพาะ</a:t>
            </a:r>
          </a:p>
        </p:txBody>
      </p:sp>
      <p:pic>
        <p:nvPicPr>
          <p:cNvPr id="377869" name="Picture 13">
            <a:hlinkClick r:id="" action="ppaction://media"/>
            <a:extLst>
              <a:ext uri="{FF2B5EF4-FFF2-40B4-BE49-F238E27FC236}">
                <a16:creationId xmlns:a16="http://schemas.microsoft.com/office/drawing/2014/main" id="{FAD840BB-92F0-4082-8E41-6EF1EEB38DCF}"/>
              </a:ext>
            </a:extLst>
          </p:cNvPr>
          <p:cNvPicPr>
            <a:picLocks noChangeAspect="1" noChangeArrowheads="1"/>
          </p:cNvPicPr>
          <p:nvPr>
            <a:wavAudioFile r:embed="rId1" name="~PP238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2EC613-B288-4BEE-B8CE-6804922EF544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7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7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786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>
            <a:extLst>
              <a:ext uri="{FF2B5EF4-FFF2-40B4-BE49-F238E27FC236}">
                <a16:creationId xmlns:a16="http://schemas.microsoft.com/office/drawing/2014/main" id="{E3F4EF72-F3B8-44DE-B81B-A7EF56DE1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3962400"/>
            <a:ext cx="1371600" cy="106680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3A8A1AC8-81B9-4A64-BB85-33DC9DDB9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2384425"/>
            <a:ext cx="1371600" cy="10445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0" name="Rectangle 4">
            <a:extLst>
              <a:ext uri="{FF2B5EF4-FFF2-40B4-BE49-F238E27FC236}">
                <a16:creationId xmlns:a16="http://schemas.microsoft.com/office/drawing/2014/main" id="{0F13D07F-086B-40B4-8731-7BD74C37D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368550"/>
            <a:ext cx="1373188" cy="106045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1" name="Rectangle 5">
            <a:extLst>
              <a:ext uri="{FF2B5EF4-FFF2-40B4-BE49-F238E27FC236}">
                <a16:creationId xmlns:a16="http://schemas.microsoft.com/office/drawing/2014/main" id="{F4C8A62A-67B0-4D90-BD6C-CE5D3B2D3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362200"/>
            <a:ext cx="1374775" cy="266700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2" name="Rectangle 6">
            <a:extLst>
              <a:ext uri="{FF2B5EF4-FFF2-40B4-BE49-F238E27FC236}">
                <a16:creationId xmlns:a16="http://schemas.microsoft.com/office/drawing/2014/main" id="{01E95FEC-24C2-44FD-B885-24C43E42B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962400"/>
            <a:ext cx="1373188" cy="106680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3" name="Rectangle 7">
            <a:extLst>
              <a:ext uri="{FF2B5EF4-FFF2-40B4-BE49-F238E27FC236}">
                <a16:creationId xmlns:a16="http://schemas.microsoft.com/office/drawing/2014/main" id="{80431FCD-4069-4411-8B98-989B7E1EA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95738"/>
            <a:ext cx="14478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CUSTOMER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MARKET FOCUS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85 points</a:t>
            </a:r>
          </a:p>
        </p:txBody>
      </p:sp>
      <p:sp>
        <p:nvSpPr>
          <p:cNvPr id="382984" name="Rectangle 8">
            <a:extLst>
              <a:ext uri="{FF2B5EF4-FFF2-40B4-BE49-F238E27FC236}">
                <a16:creationId xmlns:a16="http://schemas.microsoft.com/office/drawing/2014/main" id="{59016F32-6091-4A46-9776-3549F0F41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2438400"/>
            <a:ext cx="1435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2 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STRATEGIC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PLANNING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85 points</a:t>
            </a:r>
          </a:p>
        </p:txBody>
      </p:sp>
      <p:sp>
        <p:nvSpPr>
          <p:cNvPr id="382985" name="Rectangle 9">
            <a:extLst>
              <a:ext uri="{FF2B5EF4-FFF2-40B4-BE49-F238E27FC236}">
                <a16:creationId xmlns:a16="http://schemas.microsoft.com/office/drawing/2014/main" id="{3C08F511-9F73-4637-80C3-A0CFEEBB4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346450"/>
            <a:ext cx="1374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1 LEADERSHIP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120 points</a:t>
            </a:r>
          </a:p>
        </p:txBody>
      </p:sp>
      <p:sp>
        <p:nvSpPr>
          <p:cNvPr id="382986" name="Rectangle 10">
            <a:extLst>
              <a:ext uri="{FF2B5EF4-FFF2-40B4-BE49-F238E27FC236}">
                <a16:creationId xmlns:a16="http://schemas.microsoft.com/office/drawing/2014/main" id="{5E6B3FF5-9625-4052-9BB4-97795059B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4027488"/>
            <a:ext cx="1377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PROCESS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MANAGEMENT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85 points</a:t>
            </a:r>
          </a:p>
        </p:txBody>
      </p:sp>
      <p:sp>
        <p:nvSpPr>
          <p:cNvPr id="382987" name="Rectangle 11">
            <a:extLst>
              <a:ext uri="{FF2B5EF4-FFF2-40B4-BE49-F238E27FC236}">
                <a16:creationId xmlns:a16="http://schemas.microsoft.com/office/drawing/2014/main" id="{D725BF40-6447-400F-9AD4-1070B0299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362200"/>
            <a:ext cx="14605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HUMAN RESOURCE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FOCUS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85 points</a:t>
            </a:r>
          </a:p>
        </p:txBody>
      </p:sp>
      <p:sp>
        <p:nvSpPr>
          <p:cNvPr id="382988" name="Rectangle 12">
            <a:extLst>
              <a:ext uri="{FF2B5EF4-FFF2-40B4-BE49-F238E27FC236}">
                <a16:creationId xmlns:a16="http://schemas.microsoft.com/office/drawing/2014/main" id="{336AB678-D54E-4103-A0BF-489D93C65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2362200"/>
            <a:ext cx="1371600" cy="2438400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9" name="Rectangle 13">
            <a:extLst>
              <a:ext uri="{FF2B5EF4-FFF2-40B4-BE49-F238E27FC236}">
                <a16:creationId xmlns:a16="http://schemas.microsoft.com/office/drawing/2014/main" id="{C481BD0C-4397-4770-84B2-BAB8BA1A7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3117850"/>
            <a:ext cx="1344613" cy="8223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BUSINES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 RESULT</a:t>
            </a:r>
          </a:p>
          <a:p>
            <a:pPr algn="ctr"/>
            <a:r>
              <a:rPr lang="sv-SE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450 points</a:t>
            </a:r>
          </a:p>
        </p:txBody>
      </p:sp>
      <p:sp>
        <p:nvSpPr>
          <p:cNvPr id="382990" name="Text Box 14">
            <a:extLst>
              <a:ext uri="{FF2B5EF4-FFF2-40B4-BE49-F238E27FC236}">
                <a16:creationId xmlns:a16="http://schemas.microsoft.com/office/drawing/2014/main" id="{274D76BD-18C9-4917-B88B-DA664EECD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048375"/>
            <a:ext cx="172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9pPr>
          </a:lstStyle>
          <a:p>
            <a:pPr algn="ctr"/>
            <a:r>
              <a:rPr lang="sv-SE" altLang="en-US" sz="900" b="1"/>
              <a:t>Total 1000 points</a:t>
            </a:r>
          </a:p>
        </p:txBody>
      </p:sp>
      <p:sp>
        <p:nvSpPr>
          <p:cNvPr id="382991" name="Rectangle 15">
            <a:extLst>
              <a:ext uri="{FF2B5EF4-FFF2-40B4-BE49-F238E27FC236}">
                <a16:creationId xmlns:a16="http://schemas.microsoft.com/office/drawing/2014/main" id="{ADF22F65-7407-45D8-BACB-E8283305C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410200"/>
            <a:ext cx="7391400" cy="53340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th-TH" altLang="en-US" sz="1200" b="1">
                <a:latin typeface="Arial" panose="020B0604020202020204" pitchFamily="34" charset="0"/>
              </a:rPr>
              <a:t>4</a:t>
            </a:r>
          </a:p>
          <a:p>
            <a:pPr algn="ctr"/>
            <a:r>
              <a:rPr lang="th-TH" altLang="en-US" sz="1200" b="1">
                <a:latin typeface="Arial" panose="020B0604020202020204" pitchFamily="34" charset="0"/>
              </a:rPr>
              <a:t>INFORMATION and ANALISIS  90 points</a:t>
            </a:r>
          </a:p>
        </p:txBody>
      </p:sp>
      <p:sp>
        <p:nvSpPr>
          <p:cNvPr id="382992" name="Rectangle 16">
            <a:extLst>
              <a:ext uri="{FF2B5EF4-FFF2-40B4-BE49-F238E27FC236}">
                <a16:creationId xmlns:a16="http://schemas.microsoft.com/office/drawing/2014/main" id="{469F19CD-7132-4139-B485-E4CD32942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447800"/>
            <a:ext cx="5257800" cy="68580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th-TH" altLang="en-US" sz="1200" b="1">
                <a:latin typeface="Arial" panose="020B0604020202020204" pitchFamily="34" charset="0"/>
              </a:rPr>
              <a:t>CUSTOMER and MARKET FOCUSED</a:t>
            </a:r>
          </a:p>
          <a:p>
            <a:pPr algn="ctr"/>
            <a:r>
              <a:rPr lang="th-TH" altLang="en-US" sz="1200" b="1">
                <a:latin typeface="Arial" panose="020B0604020202020204" pitchFamily="34" charset="0"/>
              </a:rPr>
              <a:t>STRATEGY AND ACTION PLANS</a:t>
            </a:r>
          </a:p>
        </p:txBody>
      </p:sp>
      <p:sp>
        <p:nvSpPr>
          <p:cNvPr id="382993" name="Line 17">
            <a:extLst>
              <a:ext uri="{FF2B5EF4-FFF2-40B4-BE49-F238E27FC236}">
                <a16:creationId xmlns:a16="http://schemas.microsoft.com/office/drawing/2014/main" id="{60E0EDC3-BAAB-488B-90F1-108CE354C9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1828800"/>
            <a:ext cx="457200" cy="53340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4" name="Line 18">
            <a:extLst>
              <a:ext uri="{FF2B5EF4-FFF2-40B4-BE49-F238E27FC236}">
                <a16:creationId xmlns:a16="http://schemas.microsoft.com/office/drawing/2014/main" id="{AD49197F-12EA-4341-B40B-C43347D7D6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2800" y="1828800"/>
            <a:ext cx="457200" cy="53340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5" name="Line 19">
            <a:extLst>
              <a:ext uri="{FF2B5EF4-FFF2-40B4-BE49-F238E27FC236}">
                <a16:creationId xmlns:a16="http://schemas.microsoft.com/office/drawing/2014/main" id="{1F14128E-F92F-44E1-8009-E9449D85D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495800"/>
            <a:ext cx="609600" cy="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6" name="Line 20">
            <a:extLst>
              <a:ext uri="{FF2B5EF4-FFF2-40B4-BE49-F238E27FC236}">
                <a16:creationId xmlns:a16="http://schemas.microsoft.com/office/drawing/2014/main" id="{962B4CCF-75BB-448A-B0E6-DF7B403878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895600"/>
            <a:ext cx="609600" cy="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7" name="Line 21">
            <a:extLst>
              <a:ext uri="{FF2B5EF4-FFF2-40B4-BE49-F238E27FC236}">
                <a16:creationId xmlns:a16="http://schemas.microsoft.com/office/drawing/2014/main" id="{A6D295FF-348D-4B3D-A437-824E108E2D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3429000"/>
            <a:ext cx="0" cy="53340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8" name="Line 22">
            <a:extLst>
              <a:ext uri="{FF2B5EF4-FFF2-40B4-BE49-F238E27FC236}">
                <a16:creationId xmlns:a16="http://schemas.microsoft.com/office/drawing/2014/main" id="{88CB27F6-0AB6-4673-8371-AE88CC9A5A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3429000"/>
            <a:ext cx="0" cy="53340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9" name="Line 23">
            <a:extLst>
              <a:ext uri="{FF2B5EF4-FFF2-40B4-BE49-F238E27FC236}">
                <a16:creationId xmlns:a16="http://schemas.microsoft.com/office/drawing/2014/main" id="{A3E95BC9-14C2-4740-837E-3AD9BFAE71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495800"/>
            <a:ext cx="609600" cy="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3000" name="Line 24">
            <a:extLst>
              <a:ext uri="{FF2B5EF4-FFF2-40B4-BE49-F238E27FC236}">
                <a16:creationId xmlns:a16="http://schemas.microsoft.com/office/drawing/2014/main" id="{23793500-E8D0-499C-ADE9-1666147768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2895600"/>
            <a:ext cx="609600" cy="0"/>
          </a:xfrm>
          <a:prstGeom prst="line">
            <a:avLst/>
          </a:prstGeom>
          <a:noFill/>
          <a:ln w="38100">
            <a:solidFill>
              <a:srgbClr val="9900F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3001" name="AutoShape 25">
            <a:extLst>
              <a:ext uri="{FF2B5EF4-FFF2-40B4-BE49-F238E27FC236}">
                <a16:creationId xmlns:a16="http://schemas.microsoft.com/office/drawing/2014/main" id="{9A5993AF-E029-402B-9358-34D6A552A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581400"/>
            <a:ext cx="685800" cy="304800"/>
          </a:xfrm>
          <a:prstGeom prst="leftRightArrow">
            <a:avLst>
              <a:gd name="adj1" fmla="val 50000"/>
              <a:gd name="adj2" fmla="val 45000"/>
            </a:avLst>
          </a:prstGeom>
          <a:solidFill>
            <a:srgbClr val="9900FF"/>
          </a:solidFill>
          <a:ln w="9525">
            <a:solidFill>
              <a:srgbClr val="9900FF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3002" name="AutoShape 26">
            <a:extLst>
              <a:ext uri="{FF2B5EF4-FFF2-40B4-BE49-F238E27FC236}">
                <a16:creationId xmlns:a16="http://schemas.microsoft.com/office/drawing/2014/main" id="{C3C591F8-EB05-4CB8-A0AB-C6A0995C0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953000"/>
            <a:ext cx="381000" cy="381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3003" name="Rectangle 27">
            <a:extLst>
              <a:ext uri="{FF2B5EF4-FFF2-40B4-BE49-F238E27FC236}">
                <a16:creationId xmlns:a16="http://schemas.microsoft.com/office/drawing/2014/main" id="{6C3CB4D9-9612-424E-9BD1-EF63CB5E8B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81000"/>
            <a:ext cx="8763000" cy="1143000"/>
          </a:xfrm>
        </p:spPr>
        <p:txBody>
          <a:bodyPr/>
          <a:lstStyle/>
          <a:p>
            <a:r>
              <a:rPr lang="sv-SE" altLang="en-US" sz="2800" b="1">
                <a:solidFill>
                  <a:srgbClr val="CC3300"/>
                </a:solidFill>
              </a:rPr>
              <a:t>Baldrige Criteria for Performance Excellence</a:t>
            </a:r>
            <a:br>
              <a:rPr lang="sv-SE" altLang="en-US" sz="2800" b="1">
                <a:solidFill>
                  <a:srgbClr val="CC3300"/>
                </a:solidFill>
              </a:rPr>
            </a:br>
            <a:r>
              <a:rPr lang="en-US" altLang="en-US" sz="2800" b="1">
                <a:solidFill>
                  <a:srgbClr val="CC3300"/>
                </a:solidFill>
              </a:rPr>
              <a:t>Compare with HA Standards</a:t>
            </a:r>
            <a:endParaRPr lang="th-TH" altLang="en-US" sz="3600"/>
          </a:p>
        </p:txBody>
      </p:sp>
      <p:sp>
        <p:nvSpPr>
          <p:cNvPr id="383004" name="Text Box 28">
            <a:extLst>
              <a:ext uri="{FF2B5EF4-FFF2-40B4-BE49-F238E27FC236}">
                <a16:creationId xmlns:a16="http://schemas.microsoft.com/office/drawing/2014/main" id="{F6459536-D6CA-4284-99F0-DEDB10C3A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3676650"/>
            <a:ext cx="1757362" cy="609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1. </a:t>
            </a:r>
            <a:r>
              <a:rPr lang="th-TH" altLang="en-US" sz="2000" b="1">
                <a:latin typeface="FreesiaUPC" panose="020B0604020202020204" pitchFamily="34" charset="-34"/>
              </a:rPr>
              <a:t>การนำองค์กร</a:t>
            </a:r>
          </a:p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14. </a:t>
            </a:r>
            <a:r>
              <a:rPr lang="th-TH" altLang="en-US" sz="2000" b="1">
                <a:latin typeface="FreesiaUPC" panose="020B0604020202020204" pitchFamily="34" charset="-34"/>
              </a:rPr>
              <a:t>จริยธรรมองค์กร</a:t>
            </a:r>
          </a:p>
        </p:txBody>
      </p:sp>
      <p:sp>
        <p:nvSpPr>
          <p:cNvPr id="383005" name="Text Box 29">
            <a:extLst>
              <a:ext uri="{FF2B5EF4-FFF2-40B4-BE49-F238E27FC236}">
                <a16:creationId xmlns:a16="http://schemas.microsoft.com/office/drawing/2014/main" id="{04E2D56C-D6EA-4929-BCF1-31BC1153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15652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FreesiaUPC" panose="020B0604020202020204" pitchFamily="34" charset="-34"/>
              </a:rPr>
              <a:t>2. </a:t>
            </a:r>
            <a:r>
              <a:rPr lang="th-TH" altLang="en-US" sz="2000" b="1">
                <a:latin typeface="FreesiaUPC" panose="020B0604020202020204" pitchFamily="34" charset="-34"/>
              </a:rPr>
              <a:t>ทิศทางนโยบาย</a:t>
            </a:r>
          </a:p>
        </p:txBody>
      </p:sp>
      <p:sp>
        <p:nvSpPr>
          <p:cNvPr id="383006" name="Text Box 30">
            <a:extLst>
              <a:ext uri="{FF2B5EF4-FFF2-40B4-BE49-F238E27FC236}">
                <a16:creationId xmlns:a16="http://schemas.microsoft.com/office/drawing/2014/main" id="{03A6A81D-059B-4125-92EC-0680DCC01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184525"/>
            <a:ext cx="1619250" cy="960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1">
                <a:latin typeface="FreesiaUPC" panose="020B0604020202020204" pitchFamily="34" charset="-34"/>
              </a:rPr>
              <a:t>4. </a:t>
            </a:r>
            <a:r>
              <a:rPr lang="th-TH" altLang="en-US" sz="2000" b="1">
                <a:latin typeface="FreesiaUPC" panose="020B0604020202020204" pitchFamily="34" charset="-34"/>
              </a:rPr>
              <a:t>ทรัพยากรบุคคล</a:t>
            </a:r>
          </a:p>
          <a:p>
            <a:pPr algn="ctr"/>
            <a:r>
              <a:rPr lang="en-US" altLang="en-US" sz="2000" b="1">
                <a:latin typeface="FreesiaUPC" panose="020B0604020202020204" pitchFamily="34" charset="-34"/>
              </a:rPr>
              <a:t>11. </a:t>
            </a:r>
            <a:r>
              <a:rPr lang="th-TH" altLang="en-US" sz="2000" b="1">
                <a:latin typeface="FreesiaUPC" panose="020B0604020202020204" pitchFamily="34" charset="-34"/>
              </a:rPr>
              <a:t>องค์กรแพทย์</a:t>
            </a:r>
          </a:p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12. </a:t>
            </a:r>
            <a:r>
              <a:rPr lang="th-TH" altLang="en-US" sz="2000" b="1">
                <a:latin typeface="FreesiaUPC" panose="020B0604020202020204" pitchFamily="34" charset="-34"/>
              </a:rPr>
              <a:t>การพยาบาล</a:t>
            </a:r>
          </a:p>
        </p:txBody>
      </p:sp>
      <p:sp>
        <p:nvSpPr>
          <p:cNvPr id="383007" name="Text Box 31">
            <a:extLst>
              <a:ext uri="{FF2B5EF4-FFF2-40B4-BE49-F238E27FC236}">
                <a16:creationId xmlns:a16="http://schemas.microsoft.com/office/drawing/2014/main" id="{4A89919E-03FE-44F5-8769-0DA5F1BC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943600"/>
            <a:ext cx="16684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FreesiaUPC" panose="020B0604020202020204" pitchFamily="34" charset="-34"/>
              </a:rPr>
              <a:t>7. </a:t>
            </a:r>
            <a:r>
              <a:rPr lang="th-TH" altLang="en-US" sz="2000" b="1">
                <a:latin typeface="FreesiaUPC" panose="020B0604020202020204" pitchFamily="34" charset="-34"/>
              </a:rPr>
              <a:t>ระบบสารสนเทศ</a:t>
            </a:r>
          </a:p>
        </p:txBody>
      </p:sp>
      <p:sp>
        <p:nvSpPr>
          <p:cNvPr id="383008" name="Text Box 32">
            <a:extLst>
              <a:ext uri="{FF2B5EF4-FFF2-40B4-BE49-F238E27FC236}">
                <a16:creationId xmlns:a16="http://schemas.microsoft.com/office/drawing/2014/main" id="{A2DA010E-0EBF-4F58-85E2-16E93DB7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683125"/>
            <a:ext cx="2517775" cy="609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8-10 </a:t>
            </a:r>
            <a:r>
              <a:rPr lang="th-TH" altLang="en-US" sz="2000" b="1">
                <a:latin typeface="FreesiaUPC" panose="020B0604020202020204" pitchFamily="34" charset="-34"/>
              </a:rPr>
              <a:t>กระบวนการคุณภาพ</a:t>
            </a:r>
          </a:p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15-20 </a:t>
            </a:r>
            <a:r>
              <a:rPr lang="th-TH" altLang="en-US" sz="2000" b="1">
                <a:latin typeface="FreesiaUPC" panose="020B0604020202020204" pitchFamily="34" charset="-34"/>
              </a:rPr>
              <a:t>กระบวนการดูแลผู้ป่วย</a:t>
            </a:r>
          </a:p>
        </p:txBody>
      </p:sp>
      <p:sp>
        <p:nvSpPr>
          <p:cNvPr id="383009" name="Text Box 33">
            <a:extLst>
              <a:ext uri="{FF2B5EF4-FFF2-40B4-BE49-F238E27FC236}">
                <a16:creationId xmlns:a16="http://schemas.microsoft.com/office/drawing/2014/main" id="{36F9ADA8-E4F9-4005-A3C9-86A20B8BE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784725"/>
            <a:ext cx="1295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FreesiaUPC" panose="020B0604020202020204" pitchFamily="34" charset="-34"/>
              </a:rPr>
              <a:t>13. </a:t>
            </a:r>
            <a:r>
              <a:rPr lang="th-TH" altLang="en-US" sz="2000" b="1">
                <a:latin typeface="FreesiaUPC" panose="020B0604020202020204" pitchFamily="34" charset="-34"/>
              </a:rPr>
              <a:t>สิทธิผู้ป่วย</a:t>
            </a:r>
          </a:p>
        </p:txBody>
      </p:sp>
      <p:sp>
        <p:nvSpPr>
          <p:cNvPr id="383010" name="Text Box 34">
            <a:extLst>
              <a:ext uri="{FF2B5EF4-FFF2-40B4-BE49-F238E27FC236}">
                <a16:creationId xmlns:a16="http://schemas.microsoft.com/office/drawing/2014/main" id="{8D169306-0C19-41F7-9883-51E39AB7D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9638"/>
            <a:ext cx="3511550" cy="86836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3. </a:t>
            </a:r>
            <a:r>
              <a:rPr lang="th-TH" altLang="en-US" sz="2000" b="1">
                <a:latin typeface="FreesiaUPC" panose="020B0604020202020204" pitchFamily="34" charset="-34"/>
              </a:rPr>
              <a:t>การบริหารทรัพยากร/ประสานบริการ</a:t>
            </a:r>
          </a:p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5. </a:t>
            </a:r>
            <a:r>
              <a:rPr lang="th-TH" altLang="en-US" sz="2000" b="1">
                <a:latin typeface="FreesiaUPC" panose="020B0604020202020204" pitchFamily="34" charset="-34"/>
              </a:rPr>
              <a:t>การบริหารสิ่งแวดล้อมและความปลอดภัย</a:t>
            </a:r>
          </a:p>
          <a:p>
            <a:pPr algn="ctr">
              <a:lnSpc>
                <a:spcPct val="85000"/>
              </a:lnSpc>
            </a:pPr>
            <a:r>
              <a:rPr lang="en-US" altLang="en-US" sz="2000" b="1">
                <a:latin typeface="FreesiaUPC" panose="020B0604020202020204" pitchFamily="34" charset="-34"/>
              </a:rPr>
              <a:t>6. </a:t>
            </a:r>
            <a:r>
              <a:rPr lang="th-TH" altLang="en-US" sz="2000" b="1">
                <a:latin typeface="FreesiaUPC" panose="020B0604020202020204" pitchFamily="34" charset="-34"/>
              </a:rPr>
              <a:t>เครื่องมือและการจัดการ</a:t>
            </a:r>
          </a:p>
        </p:txBody>
      </p:sp>
      <p:pic>
        <p:nvPicPr>
          <p:cNvPr id="383011" name="Picture 35">
            <a:hlinkClick r:id="" action="ppaction://media"/>
            <a:extLst>
              <a:ext uri="{FF2B5EF4-FFF2-40B4-BE49-F238E27FC236}">
                <a16:creationId xmlns:a16="http://schemas.microsoft.com/office/drawing/2014/main" id="{6BF283D7-F14B-4B7D-A0E7-D39D89B3062E}"/>
              </a:ext>
            </a:extLst>
          </p:cNvPr>
          <p:cNvPicPr>
            <a:picLocks noChangeAspect="1" noChangeArrowheads="1"/>
          </p:cNvPicPr>
          <p:nvPr>
            <a:wavAudioFile r:embed="rId1" name="~PP253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1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3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30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>
            <a:extLst>
              <a:ext uri="{FF2B5EF4-FFF2-40B4-BE49-F238E27FC236}">
                <a16:creationId xmlns:a16="http://schemas.microsoft.com/office/drawing/2014/main" id="{A05308F0-25A1-4D7A-8577-B1DC8DE9A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MBNQA Scoring Guideline</a:t>
            </a:r>
            <a:endParaRPr lang="th-TH" altLang="en-US" sz="3600"/>
          </a:p>
        </p:txBody>
      </p:sp>
      <p:sp>
        <p:nvSpPr>
          <p:cNvPr id="418819" name="Rectangle 3">
            <a:extLst>
              <a:ext uri="{FF2B5EF4-FFF2-40B4-BE49-F238E27FC236}">
                <a16:creationId xmlns:a16="http://schemas.microsoft.com/office/drawing/2014/main" id="{4EAC14DC-8873-4947-B3B8-E64352AC4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9067800" cy="4764087"/>
          </a:xfrm>
        </p:spPr>
        <p:txBody>
          <a:bodyPr/>
          <a:lstStyle/>
          <a:p>
            <a:pPr marL="1146175" indent="-1146175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10-20% Early stages of transition from reacting to problems to a </a:t>
            </a:r>
            <a:r>
              <a:rPr lang="en-US" altLang="en-US" sz="2400">
                <a:solidFill>
                  <a:srgbClr val="0000FF"/>
                </a:solidFill>
              </a:rPr>
              <a:t>general improvement orientation</a:t>
            </a:r>
            <a:endParaRPr lang="en-US" altLang="en-US" sz="2400"/>
          </a:p>
          <a:p>
            <a:pPr marL="1146175" indent="-1146175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30-40% </a:t>
            </a:r>
            <a:r>
              <a:rPr lang="en-US" altLang="en-US" sz="2400">
                <a:solidFill>
                  <a:srgbClr val="0000FF"/>
                </a:solidFill>
              </a:rPr>
              <a:t>The beginning of a systematic approach to evaluation and improvement</a:t>
            </a:r>
            <a:r>
              <a:rPr lang="en-US" altLang="en-US" sz="2400"/>
              <a:t> of key processes</a:t>
            </a:r>
          </a:p>
          <a:p>
            <a:pPr marL="1146175" indent="-1146175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50-60% A </a:t>
            </a:r>
            <a:r>
              <a:rPr lang="en-US" altLang="en-US" sz="2400">
                <a:solidFill>
                  <a:srgbClr val="0000FF"/>
                </a:solidFill>
              </a:rPr>
              <a:t>fact-based, systematic evaluation and improvement</a:t>
            </a:r>
            <a:r>
              <a:rPr lang="en-US" altLang="en-US" sz="2400"/>
              <a:t> for improving efficiency and effectiveness of key processes</a:t>
            </a:r>
          </a:p>
          <a:p>
            <a:pPr marL="1146175" indent="-1146175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70-80% A fact-based, systematic evaluation and improvement process and organization learning/sharing are key management tools, clear evidence of </a:t>
            </a:r>
            <a:r>
              <a:rPr lang="en-US" altLang="en-US" sz="2400">
                <a:solidFill>
                  <a:srgbClr val="0000FF"/>
                </a:solidFill>
              </a:rPr>
              <a:t>refinement, innovation, and improved integration as a result of organizational-level analysis and sharing</a:t>
            </a:r>
          </a:p>
          <a:p>
            <a:pPr marL="1146175" indent="-1146175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90-100% A </a:t>
            </a:r>
            <a:r>
              <a:rPr lang="en-US" altLang="en-US" sz="2400">
                <a:solidFill>
                  <a:srgbClr val="0000FF"/>
                </a:solidFill>
              </a:rPr>
              <a:t>very strong</a:t>
            </a:r>
            <a:r>
              <a:rPr lang="en-US" altLang="en-US" sz="2400"/>
              <a:t>, fact-based systematic evaluation and improvement process and </a:t>
            </a:r>
            <a:r>
              <a:rPr lang="en-US" altLang="en-US" sz="2400">
                <a:solidFill>
                  <a:srgbClr val="0000FF"/>
                </a:solidFill>
              </a:rPr>
              <a:t>extensive</a:t>
            </a:r>
            <a:r>
              <a:rPr lang="en-US" altLang="en-US" sz="2400"/>
              <a:t> organization learning/sharing are key management tools…..</a:t>
            </a:r>
          </a:p>
        </p:txBody>
      </p:sp>
      <p:pic>
        <p:nvPicPr>
          <p:cNvPr id="418821" name="Picture 5">
            <a:hlinkClick r:id="" action="ppaction://media"/>
            <a:extLst>
              <a:ext uri="{FF2B5EF4-FFF2-40B4-BE49-F238E27FC236}">
                <a16:creationId xmlns:a16="http://schemas.microsoft.com/office/drawing/2014/main" id="{9CE4B351-7475-4550-A7C6-623805C17B44}"/>
              </a:ext>
            </a:extLst>
          </p:cNvPr>
          <p:cNvPicPr>
            <a:picLocks noChangeAspect="1" noChangeArrowheads="1"/>
          </p:cNvPicPr>
          <p:nvPr>
            <a:wavAudioFile r:embed="rId1" name="~PP83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51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8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8821"/>
                </p:tgtEl>
              </p:cMediaNode>
            </p:audio>
          </p:childTnLst>
        </p:cTn>
      </p:par>
    </p:tnLst>
    <p:bldLst>
      <p:bldP spid="41881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>
            <a:extLst>
              <a:ext uri="{FF2B5EF4-FFF2-40B4-BE49-F238E27FC236}">
                <a16:creationId xmlns:a16="http://schemas.microsoft.com/office/drawing/2014/main" id="{B83BCC43-2B2B-40A8-BD67-51F5278ADA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Practices in</a:t>
            </a:r>
            <a:b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Performance Measurement</a:t>
            </a:r>
          </a:p>
        </p:txBody>
      </p:sp>
      <p:pic>
        <p:nvPicPr>
          <p:cNvPr id="392198" name="Picture 6">
            <a:hlinkClick r:id="" action="ppaction://media"/>
            <a:extLst>
              <a:ext uri="{FF2B5EF4-FFF2-40B4-BE49-F238E27FC236}">
                <a16:creationId xmlns:a16="http://schemas.microsoft.com/office/drawing/2014/main" id="{CC2ED4BC-9D02-4ECF-BC45-302DB70233A9}"/>
              </a:ext>
            </a:extLst>
          </p:cNvPr>
          <p:cNvPicPr>
            <a:picLocks noChangeAspect="1" noChangeArrowheads="1"/>
          </p:cNvPicPr>
          <p:nvPr>
            <a:wavAudioFile r:embed="rId1" name="~PP319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94E86-9BA2-4A9A-9806-465CEB481CEB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18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2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219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>
            <a:extLst>
              <a:ext uri="{FF2B5EF4-FFF2-40B4-BE49-F238E27FC236}">
                <a16:creationId xmlns:a16="http://schemas.microsoft.com/office/drawing/2014/main" id="{5EBD22DB-0BC3-423E-81C9-B0A95C565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Why Measure?</a:t>
            </a:r>
            <a:endParaRPr lang="th-TH" altLang="en-US" sz="3600"/>
          </a:p>
        </p:txBody>
      </p:sp>
      <p:sp>
        <p:nvSpPr>
          <p:cNvPr id="394243" name="Rectangle 3">
            <a:extLst>
              <a:ext uri="{FF2B5EF4-FFF2-40B4-BE49-F238E27FC236}">
                <a16:creationId xmlns:a16="http://schemas.microsoft.com/office/drawing/2014/main" id="{BE52298D-8AE6-404E-A7E4-A182C49D4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8421688" cy="4230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Monitoring health care quality is impossible without the use of clinical indicators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They create the basis for quality improvement, prioritization and transparency in the health care system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It is imperative that clinical indicators are meaningful, scientifically sound, generalizable and interpretable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To achieve this, clinical indicators must be developed, tested and implemented with scientific rigor</a:t>
            </a:r>
            <a:endParaRPr lang="th-TH" altLang="en-US" sz="2800"/>
          </a:p>
        </p:txBody>
      </p:sp>
      <p:sp>
        <p:nvSpPr>
          <p:cNvPr id="394244" name="Rectangle 4">
            <a:extLst>
              <a:ext uri="{FF2B5EF4-FFF2-40B4-BE49-F238E27FC236}">
                <a16:creationId xmlns:a16="http://schemas.microsoft.com/office/drawing/2014/main" id="{875B2F34-789E-49D1-A4EB-0BB5902E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6453188"/>
            <a:ext cx="279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 i="1">
                <a:solidFill>
                  <a:srgbClr val="0033CC"/>
                </a:solidFill>
                <a:latin typeface="Tahoma" panose="020B0604030504040204" pitchFamily="34" charset="0"/>
              </a:rPr>
              <a:t>Jan Mainz</a:t>
            </a:r>
            <a:r>
              <a:rPr lang="en-US" altLang="en-US" b="1" i="1">
                <a:solidFill>
                  <a:srgbClr val="0033CC"/>
                </a:solidFill>
                <a:latin typeface="Tahoma" panose="020B0604030504040204" pitchFamily="34" charset="0"/>
              </a:rPr>
              <a:t>,</a:t>
            </a:r>
            <a:r>
              <a:rPr lang="th-TH" altLang="en-US" b="1" i="1">
                <a:solidFill>
                  <a:srgbClr val="0033CC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>
                <a:solidFill>
                  <a:srgbClr val="0033CC"/>
                </a:solidFill>
                <a:latin typeface="Tahoma" panose="020B0604030504040204" pitchFamily="34" charset="0"/>
              </a:rPr>
              <a:t>ISQua 2002</a:t>
            </a:r>
            <a:endParaRPr lang="th-TH" altLang="en-US" b="1" i="1">
              <a:solidFill>
                <a:srgbClr val="0033CC"/>
              </a:solidFill>
              <a:latin typeface="Tahoma" panose="020B0604030504040204" pitchFamily="34" charset="0"/>
            </a:endParaRPr>
          </a:p>
        </p:txBody>
      </p:sp>
      <p:pic>
        <p:nvPicPr>
          <p:cNvPr id="394246" name="Picture 6">
            <a:hlinkClick r:id="" action="ppaction://media"/>
            <a:extLst>
              <a:ext uri="{FF2B5EF4-FFF2-40B4-BE49-F238E27FC236}">
                <a16:creationId xmlns:a16="http://schemas.microsoft.com/office/drawing/2014/main" id="{1BBC5E81-8300-4EA5-B459-6843B7642C43}"/>
              </a:ext>
            </a:extLst>
          </p:cNvPr>
          <p:cNvPicPr>
            <a:picLocks noChangeAspect="1" noChangeArrowheads="1"/>
          </p:cNvPicPr>
          <p:nvPr>
            <a:wavAudioFile r:embed="rId1" name="~PP12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4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4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246"/>
                </p:tgtEl>
              </p:cMediaNode>
            </p:audio>
          </p:childTnLst>
        </p:cTn>
      </p:par>
    </p:tnLst>
    <p:bldLst>
      <p:bldP spid="39424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>
            <a:extLst>
              <a:ext uri="{FF2B5EF4-FFF2-40B4-BE49-F238E27FC236}">
                <a16:creationId xmlns:a16="http://schemas.microsoft.com/office/drawing/2014/main" id="{F12C0742-1821-49E9-87D1-69324DDB0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Use of Measures</a:t>
            </a:r>
            <a:endParaRPr lang="th-TH" altLang="en-US" sz="3600" b="1"/>
          </a:p>
        </p:txBody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C894F55C-7481-43DB-981B-36C4F1291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9144000" cy="44592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b="1">
                <a:cs typeface="JasmineUPC" panose="02020603050405020304" pitchFamily="18" charset="-34"/>
              </a:rPr>
              <a:t>Quality Improvement </a:t>
            </a:r>
            <a:r>
              <a:rPr lang="en-US" altLang="en-US" sz="2800" b="1">
                <a:solidFill>
                  <a:srgbClr val="0000FF"/>
                </a:solidFill>
                <a:cs typeface="JasmineUPC" panose="02020603050405020304" pitchFamily="18" charset="-34"/>
              </a:rPr>
              <a:t>ปรับปรุงคุณภาพ</a:t>
            </a:r>
            <a:r>
              <a:rPr lang="en-US" altLang="en-US" sz="2800" b="1">
                <a:cs typeface="JasmineUPC" panose="02020603050405020304" pitchFamily="18" charset="-34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Identify problem </a:t>
            </a:r>
            <a:r>
              <a:rPr lang="en-US" altLang="en-US" sz="2400" b="1">
                <a:solidFill>
                  <a:srgbClr val="0000FF"/>
                </a:solidFill>
                <a:cs typeface="JasmineUPC" panose="02020603050405020304" pitchFamily="18" charset="-34"/>
              </a:rPr>
              <a:t>ค้นหาปัญหา</a:t>
            </a:r>
            <a:endParaRPr lang="en-US" altLang="en-US" sz="2400">
              <a:cs typeface="JasmineUPC" panose="02020603050405020304" pitchFamily="18" charset="-34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Baseline assessment </a:t>
            </a:r>
            <a:r>
              <a:rPr lang="en-US" altLang="en-US" sz="2400" b="1">
                <a:solidFill>
                  <a:srgbClr val="0000FF"/>
                </a:solidFill>
                <a:cs typeface="JasmineUPC" panose="02020603050405020304" pitchFamily="18" charset="-34"/>
              </a:rPr>
              <a:t>ประเมินก่อนปรับ</a:t>
            </a:r>
            <a:endParaRPr lang="en-US" altLang="en-US" sz="2400">
              <a:cs typeface="JasmineUPC" panose="02020603050405020304" pitchFamily="18" charset="-34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Monitor improvement efforts </a:t>
            </a:r>
            <a:r>
              <a:rPr lang="en-US" altLang="en-US" sz="2400" b="1">
                <a:solidFill>
                  <a:srgbClr val="0000FF"/>
                </a:solidFill>
                <a:cs typeface="JasmineUPC" panose="02020603050405020304" pitchFamily="18" charset="-34"/>
              </a:rPr>
              <a:t>ติดตามผลการปรับปรุง</a:t>
            </a:r>
            <a:endParaRPr lang="en-US" altLang="en-US" sz="2400">
              <a:cs typeface="JasmineUPC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en-US" sz="2800" b="1">
                <a:cs typeface="JasmineUPC" panose="02020603050405020304" pitchFamily="18" charset="-34"/>
              </a:rPr>
              <a:t>Accountability </a:t>
            </a:r>
            <a:r>
              <a:rPr lang="en-US" altLang="en-US" sz="2400">
                <a:cs typeface="JasmineUPC" panose="02020603050405020304" pitchFamily="18" charset="-34"/>
              </a:rPr>
              <a:t>(need standardization) </a:t>
            </a:r>
            <a:r>
              <a:rPr lang="en-US" altLang="en-US" sz="2800" b="1">
                <a:solidFill>
                  <a:srgbClr val="0000FF"/>
                </a:solidFill>
                <a:cs typeface="JasmineUPC" panose="02020603050405020304" pitchFamily="18" charset="-34"/>
              </a:rPr>
              <a:t>แสดงความรับผิดชอบ</a:t>
            </a:r>
            <a:endParaRPr lang="en-US" altLang="en-US" sz="2400">
              <a:cs typeface="JasmineUPC" panose="02020603050405020304" pitchFamily="18" charset="-34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Purchaser/consumer decision-making </a:t>
            </a:r>
            <a:r>
              <a:rPr lang="en-US" altLang="en-US" sz="2400" b="1">
                <a:solidFill>
                  <a:srgbClr val="0000FF"/>
                </a:solidFill>
                <a:cs typeface="JasmineUPC" panose="02020603050405020304" pitchFamily="18" charset="-34"/>
              </a:rPr>
              <a:t>การตัดสินใจของผู้ซื้อ</a:t>
            </a:r>
            <a:endParaRPr lang="en-US" altLang="en-US" sz="2400">
              <a:cs typeface="JasmineUPC" panose="02020603050405020304" pitchFamily="18" charset="-34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Accreditation </a:t>
            </a:r>
            <a:r>
              <a:rPr lang="en-US" altLang="en-US" sz="2400" b="1">
                <a:solidFill>
                  <a:srgbClr val="0000FF"/>
                </a:solidFill>
                <a:cs typeface="JasmineUPC" panose="02020603050405020304" pitchFamily="18" charset="-34"/>
              </a:rPr>
              <a:t>การรับรองคุณภาพ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External quality oversight </a:t>
            </a:r>
            <a:r>
              <a:rPr lang="en-US" altLang="en-US" sz="2400" b="1">
                <a:solidFill>
                  <a:srgbClr val="0000FF"/>
                </a:solidFill>
                <a:cs typeface="JasmineUPC" panose="02020603050405020304" pitchFamily="18" charset="-34"/>
              </a:rPr>
              <a:t>การกำกับคุณภาพจากภายนอก</a:t>
            </a:r>
            <a:endParaRPr lang="en-US" altLang="en-US" sz="2400">
              <a:cs typeface="JasmineUPC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en-US" sz="2800" b="1">
                <a:cs typeface="JasmineUPC" panose="02020603050405020304" pitchFamily="18" charset="-34"/>
              </a:rPr>
              <a:t>Research </a:t>
            </a:r>
            <a:r>
              <a:rPr lang="en-US" altLang="en-US" sz="2800" b="1">
                <a:solidFill>
                  <a:srgbClr val="0000FF"/>
                </a:solidFill>
                <a:cs typeface="JasmineUPC" panose="02020603050405020304" pitchFamily="18" charset="-34"/>
              </a:rPr>
              <a:t>การวิจัย</a:t>
            </a:r>
            <a:endParaRPr lang="en-US" altLang="en-US" sz="2800" b="1">
              <a:cs typeface="JasmineUPC" panose="02020603050405020304" pitchFamily="18" charset="-34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>
                <a:cs typeface="JasmineUPC" panose="02020603050405020304" pitchFamily="18" charset="-34"/>
              </a:rPr>
              <a:t>require larger sample sizes, longer time horizons, more detailed data collection, the merging of multiple sources of data, and more complex analyses</a:t>
            </a:r>
            <a:endParaRPr lang="th-TH" altLang="en-US" sz="2400">
              <a:cs typeface="JasmineUPC" panose="02020603050405020304" pitchFamily="18" charset="-34"/>
            </a:endParaRPr>
          </a:p>
        </p:txBody>
      </p:sp>
      <p:sp>
        <p:nvSpPr>
          <p:cNvPr id="396292" name="Text Box 4">
            <a:extLst>
              <a:ext uri="{FF2B5EF4-FFF2-40B4-BE49-F238E27FC236}">
                <a16:creationId xmlns:a16="http://schemas.microsoft.com/office/drawing/2014/main" id="{AB4C0DCA-7D86-4FF2-B55A-061559D6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6524625"/>
            <a:ext cx="3362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Tahoma" panose="020B0604030504040204" pitchFamily="34" charset="0"/>
              </a:rPr>
              <a:t>www.qualitymeasures.ahrq.gov</a:t>
            </a:r>
            <a:endParaRPr lang="th-TH" altLang="en-US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396293" name="Picture 5">
            <a:hlinkClick r:id="" action="ppaction://media"/>
            <a:extLst>
              <a:ext uri="{FF2B5EF4-FFF2-40B4-BE49-F238E27FC236}">
                <a16:creationId xmlns:a16="http://schemas.microsoft.com/office/drawing/2014/main" id="{1597700A-C843-4565-A2C0-3CF790374941}"/>
              </a:ext>
            </a:extLst>
          </p:cNvPr>
          <p:cNvPicPr>
            <a:picLocks noChangeAspect="1" noChangeArrowheads="1"/>
          </p:cNvPicPr>
          <p:nvPr>
            <a:wavAudioFile r:embed="rId1" name="~PP358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4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6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6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96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6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96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293"/>
                </p:tgtEl>
              </p:cMediaNode>
            </p:audio>
          </p:childTnLst>
        </p:cTn>
      </p:par>
    </p:tnLst>
    <p:bldLst>
      <p:bldP spid="39629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>
            <a:extLst>
              <a:ext uri="{FF2B5EF4-FFF2-40B4-BE49-F238E27FC236}">
                <a16:creationId xmlns:a16="http://schemas.microsoft.com/office/drawing/2014/main" id="{3D1EB368-46F5-4541-B147-C03FB16D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5550"/>
            <a:ext cx="7772400" cy="50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8035" name="Text Box 3">
            <a:extLst>
              <a:ext uri="{FF2B5EF4-FFF2-40B4-BE49-F238E27FC236}">
                <a16:creationId xmlns:a16="http://schemas.microsoft.com/office/drawing/2014/main" id="{766FC096-0D00-4A2D-9825-A7397621C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01650"/>
            <a:ext cx="429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  <a:latin typeface="Arial" panose="020B0604020202020204" pitchFamily="34" charset="0"/>
              </a:rPr>
              <a:t>Changing Popularity</a:t>
            </a:r>
            <a:endParaRPr lang="en-US" altLang="en-US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428036" name="Text Box 4">
            <a:extLst>
              <a:ext uri="{FF2B5EF4-FFF2-40B4-BE49-F238E27FC236}">
                <a16:creationId xmlns:a16="http://schemas.microsoft.com/office/drawing/2014/main" id="{A79D14F1-3F52-491A-8330-D09E5F701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354763"/>
            <a:ext cx="2044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latin typeface="Arial" panose="020B0604020202020204" pitchFamily="34" charset="0"/>
              </a:rPr>
              <a:t>Source:Fortune, Bain &amp; Co</a:t>
            </a:r>
            <a:r>
              <a:rPr lang="en-US" altLang="en-US" sz="900">
                <a:solidFill>
                  <a:schemeClr val="hlink"/>
                </a:solidFill>
                <a:latin typeface="Arial" panose="020B0604020202020204" pitchFamily="34" charset="0"/>
              </a:rPr>
              <a:t>.</a:t>
            </a:r>
            <a:endParaRPr lang="en-US" altLang="en-US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428038" name="Picture 6">
            <a:hlinkClick r:id="" action="ppaction://media"/>
            <a:extLst>
              <a:ext uri="{FF2B5EF4-FFF2-40B4-BE49-F238E27FC236}">
                <a16:creationId xmlns:a16="http://schemas.microsoft.com/office/drawing/2014/main" id="{C97E4C26-0596-4CE1-82CB-E82EC95F12BA}"/>
              </a:ext>
            </a:extLst>
          </p:cNvPr>
          <p:cNvPicPr>
            <a:picLocks noChangeAspect="1" noChangeArrowheads="1"/>
          </p:cNvPicPr>
          <p:nvPr>
            <a:wavAudioFile r:embed="rId1" name="~PP267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12E18C-F6D8-4CDF-B1FF-47D329CC97D8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44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8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803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>
            <a:extLst>
              <a:ext uri="{FF2B5EF4-FFF2-40B4-BE49-F238E27FC236}">
                <a16:creationId xmlns:a16="http://schemas.microsoft.com/office/drawing/2014/main" id="{2F17345F-4C5C-4CB3-B823-EF45B9580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Attributes &amp; Selection Criteria</a:t>
            </a:r>
            <a:br>
              <a:rPr lang="en-US" altLang="en-US" sz="3600" b="1"/>
            </a:br>
            <a:r>
              <a:rPr lang="en-US" altLang="en-US" sz="3600" b="1"/>
              <a:t>for Clinical Indicators</a:t>
            </a:r>
            <a:endParaRPr lang="th-TH" altLang="en-US" sz="3600" b="1"/>
          </a:p>
        </p:txBody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id="{B9DBD842-FCBD-4C02-9EBA-7DE089D83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1916113"/>
            <a:ext cx="7772400" cy="457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CC00CC"/>
                </a:solidFill>
                <a:cs typeface="JasmineUPC" panose="02020603050405020304" pitchFamily="18" charset="-34"/>
              </a:rPr>
              <a:t>Clinical Importance </a:t>
            </a:r>
            <a:r>
              <a:rPr lang="th-TH" altLang="en-US" sz="2800" b="1">
                <a:solidFill>
                  <a:srgbClr val="CC00CC"/>
                </a:solidFill>
                <a:cs typeface="JasmineUPC" panose="02020603050405020304" pitchFamily="18" charset="-34"/>
              </a:rPr>
              <a:t>(มีความสำคัญทางคลินิก)</a:t>
            </a:r>
            <a:endParaRPr lang="en-US" altLang="en-US" sz="2800" b="1">
              <a:solidFill>
                <a:srgbClr val="CC00CC"/>
              </a:solidFill>
              <a:cs typeface="JasmineUPC" panose="02020603050405020304" pitchFamily="18" charset="-34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Burden (high volume/risk/cost, problem prone)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Valid (actually measure quality of care)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Usefulness (relevance to clinical practice)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CC00CC"/>
                </a:solidFill>
                <a:cs typeface="JasmineUPC" panose="02020603050405020304" pitchFamily="18" charset="-34"/>
              </a:rPr>
              <a:t>Data Issues </a:t>
            </a:r>
            <a:r>
              <a:rPr lang="th-TH" altLang="en-US" sz="2800" b="1">
                <a:solidFill>
                  <a:srgbClr val="CC00CC"/>
                </a:solidFill>
                <a:cs typeface="JasmineUPC" panose="02020603050405020304" pitchFamily="18" charset="-34"/>
              </a:rPr>
              <a:t>(มั่นใจในข้อมูลและการเก็บ)</a:t>
            </a:r>
            <a:endParaRPr lang="en-US" altLang="en-US" sz="2800" b="1">
              <a:solidFill>
                <a:srgbClr val="CC00CC"/>
              </a:solidFill>
              <a:cs typeface="JasmineUPC" panose="02020603050405020304" pitchFamily="18" charset="-34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Definable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Accessible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Reliable (reproducible with different observer)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Identifiable (numerator &amp; denominator)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Meaningful (allow appropriate stat. analysis) </a:t>
            </a:r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CC00CC"/>
                </a:solidFill>
                <a:cs typeface="JasmineUPC" panose="02020603050405020304" pitchFamily="18" charset="-34"/>
              </a:rPr>
              <a:t>Responsiveness </a:t>
            </a:r>
            <a:r>
              <a:rPr lang="th-TH" altLang="en-US" sz="2800" b="1">
                <a:solidFill>
                  <a:srgbClr val="CC00CC"/>
                </a:solidFill>
                <a:cs typeface="JasmineUPC" panose="02020603050405020304" pitchFamily="18" charset="-34"/>
              </a:rPr>
              <a:t>(วัดแล้วเกิดการปรับปรุง)</a:t>
            </a:r>
            <a:endParaRPr lang="en-US" altLang="en-US" sz="2800" b="1">
              <a:solidFill>
                <a:srgbClr val="CC00CC"/>
              </a:solidFill>
              <a:cs typeface="JasmineUPC" panose="02020603050405020304" pitchFamily="18" charset="-34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>
                <a:cs typeface="JasmineUPC" panose="02020603050405020304" pitchFamily="18" charset="-34"/>
              </a:rPr>
              <a:t>Potential to improve</a:t>
            </a:r>
          </a:p>
        </p:txBody>
      </p:sp>
      <p:sp>
        <p:nvSpPr>
          <p:cNvPr id="393220" name="Rectangle 4">
            <a:extLst>
              <a:ext uri="{FF2B5EF4-FFF2-40B4-BE49-F238E27FC236}">
                <a16:creationId xmlns:a16="http://schemas.microsoft.com/office/drawing/2014/main" id="{B13C74AF-532F-4DC9-8404-7200E2847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6518275"/>
            <a:ext cx="5599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AU" altLang="zh-CN">
                <a:solidFill>
                  <a:schemeClr val="tx2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Victoria: Acute Health Clinical Indicator Project, 1999</a:t>
            </a:r>
            <a:r>
              <a:rPr lang="en-US" altLang="zh-CN">
                <a:solidFill>
                  <a:schemeClr val="tx2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393221" name="Picture 5">
            <a:hlinkClick r:id="" action="ppaction://media"/>
            <a:extLst>
              <a:ext uri="{FF2B5EF4-FFF2-40B4-BE49-F238E27FC236}">
                <a16:creationId xmlns:a16="http://schemas.microsoft.com/office/drawing/2014/main" id="{93A380D7-C7A9-496D-90CB-87DE8653A8BC}"/>
              </a:ext>
            </a:extLst>
          </p:cNvPr>
          <p:cNvPicPr>
            <a:picLocks noChangeAspect="1" noChangeArrowheads="1"/>
          </p:cNvPicPr>
          <p:nvPr>
            <a:wavAudioFile r:embed="rId1" name="~PP372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2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3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3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93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3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93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93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3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221"/>
                </p:tgtEl>
              </p:cMediaNode>
            </p:audio>
          </p:childTnLst>
        </p:cTn>
      </p:par>
    </p:tnLst>
    <p:bldLst>
      <p:bldP spid="39321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:a16="http://schemas.microsoft.com/office/drawing/2014/main" id="{DDE3BB5B-0AA7-430F-A4EC-54CBDF94C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621463" cy="1143000"/>
          </a:xfrm>
        </p:spPr>
        <p:txBody>
          <a:bodyPr/>
          <a:lstStyle/>
          <a:p>
            <a:pPr algn="ctr"/>
            <a:r>
              <a:rPr lang="en-US" altLang="en-US" sz="3200" b="1"/>
              <a:t>Balanced Scorecard </a:t>
            </a:r>
            <a:br>
              <a:rPr lang="en-US" altLang="en-US" sz="3200" b="1"/>
            </a:br>
            <a:r>
              <a:rPr lang="en-US" altLang="en-US" sz="3200" b="1"/>
              <a:t>for Health Care Organization</a:t>
            </a:r>
            <a:endParaRPr lang="th-TH" altLang="en-US" sz="3200" b="1"/>
          </a:p>
        </p:txBody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A44C79BF-4D55-48F0-B82D-F7F3DF304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363913"/>
            <a:ext cx="3124200" cy="1741487"/>
          </a:xfrm>
          <a:solidFill>
            <a:srgbClr val="66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b="1"/>
              <a:t>Patient &amp; Customer Perspective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Access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Outcome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Patient Experience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Process</a:t>
            </a:r>
          </a:p>
        </p:txBody>
      </p:sp>
      <p:sp>
        <p:nvSpPr>
          <p:cNvPr id="391172" name="Rectangle 4">
            <a:extLst>
              <a:ext uri="{FF2B5EF4-FFF2-40B4-BE49-F238E27FC236}">
                <a16:creationId xmlns:a16="http://schemas.microsoft.com/office/drawing/2014/main" id="{4875E521-7049-4F0A-ADB0-9D0EC2842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3276600"/>
            <a:ext cx="4048125" cy="1905000"/>
          </a:xfrm>
          <a:prstGeom prst="rect">
            <a:avLst/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Human Resource results</a:t>
            </a:r>
            <a:endParaRPr lang="en-US" altLang="en-US" sz="2000"/>
          </a:p>
          <a:p>
            <a:pPr lvl="1">
              <a:lnSpc>
                <a:spcPct val="80000"/>
              </a:lnSpc>
            </a:pPr>
            <a:r>
              <a:rPr lang="en-US" altLang="en-US" sz="1800"/>
              <a:t>Work System 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Learning &amp; development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Work-life &amp; Well-being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Human Capitals (Growth, Innovation, Efficiency, Stability)</a:t>
            </a:r>
          </a:p>
        </p:txBody>
      </p:sp>
      <p:sp>
        <p:nvSpPr>
          <p:cNvPr id="391173" name="Rectangle 5">
            <a:extLst>
              <a:ext uri="{FF2B5EF4-FFF2-40B4-BE49-F238E27FC236}">
                <a16:creationId xmlns:a16="http://schemas.microsoft.com/office/drawing/2014/main" id="{8499FC67-5125-4615-96F5-A5B9F130D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19200"/>
            <a:ext cx="4953000" cy="1905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Organization Effectiveness</a:t>
            </a:r>
            <a:endParaRPr lang="en-US" altLang="en-US" sz="2000"/>
          </a:p>
          <a:p>
            <a:pPr lvl="1">
              <a:lnSpc>
                <a:spcPct val="80000"/>
              </a:lnSpc>
            </a:pPr>
            <a:r>
              <a:rPr lang="en-US" altLang="en-US" sz="1800">
                <a:cs typeface="Cordia New" panose="020B0304020202020204" pitchFamily="34" charset="-34"/>
              </a:rPr>
              <a:t>Internal Responsiveness (cycle time &amp; turnaround time)</a:t>
            </a:r>
          </a:p>
          <a:p>
            <a:pPr lvl="1">
              <a:lnSpc>
                <a:spcPct val="80000"/>
              </a:lnSpc>
            </a:pPr>
            <a:r>
              <a:rPr lang="en-US" altLang="en-US" sz="1800">
                <a:cs typeface="Cordia New" panose="020B0304020202020204" pitchFamily="34" charset="-34"/>
              </a:rPr>
              <a:t>Effectiveness</a:t>
            </a:r>
          </a:p>
          <a:p>
            <a:pPr lvl="1">
              <a:lnSpc>
                <a:spcPct val="80000"/>
              </a:lnSpc>
            </a:pPr>
            <a:r>
              <a:rPr lang="en-US" altLang="en-US" sz="1800">
                <a:cs typeface="Cordia New" panose="020B0304020202020204" pitchFamily="34" charset="-34"/>
              </a:rPr>
              <a:t>Efficiency (Utilization rate, Waste reduction, Cost reduction)</a:t>
            </a:r>
          </a:p>
          <a:p>
            <a:pPr lvl="1">
              <a:lnSpc>
                <a:spcPct val="80000"/>
              </a:lnSpc>
            </a:pPr>
            <a:r>
              <a:rPr lang="en-US" altLang="en-US" sz="1800">
                <a:cs typeface="Cordia New" panose="020B0304020202020204" pitchFamily="34" charset="-34"/>
              </a:rPr>
              <a:t>Supply chain indicator</a:t>
            </a:r>
            <a:endParaRPr lang="en-US" altLang="en-US" sz="1400"/>
          </a:p>
        </p:txBody>
      </p:sp>
      <p:sp>
        <p:nvSpPr>
          <p:cNvPr id="391174" name="Rectangle 6">
            <a:extLst>
              <a:ext uri="{FF2B5EF4-FFF2-40B4-BE49-F238E27FC236}">
                <a16:creationId xmlns:a16="http://schemas.microsoft.com/office/drawing/2014/main" id="{5B332DA8-2956-412C-825A-877361B2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345113"/>
            <a:ext cx="4048125" cy="1512887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/>
              <a:t>Accountability &amp; Survival/Sustainability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Governance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Social Responsibility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Financial &amp; Market</a:t>
            </a:r>
          </a:p>
        </p:txBody>
      </p:sp>
      <p:sp>
        <p:nvSpPr>
          <p:cNvPr id="391175" name="AutoShape 7">
            <a:extLst>
              <a:ext uri="{FF2B5EF4-FFF2-40B4-BE49-F238E27FC236}">
                <a16:creationId xmlns:a16="http://schemas.microsoft.com/office/drawing/2014/main" id="{2E010788-B0E2-4125-B899-27ED8DEF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886200"/>
            <a:ext cx="4572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1176" name="AutoShape 8">
            <a:extLst>
              <a:ext uri="{FF2B5EF4-FFF2-40B4-BE49-F238E27FC236}">
                <a16:creationId xmlns:a16="http://schemas.microsoft.com/office/drawing/2014/main" id="{43B92782-086B-4B55-ADFC-98C596DAE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457200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1177" name="AutoShape 9">
            <a:extLst>
              <a:ext uri="{FF2B5EF4-FFF2-40B4-BE49-F238E27FC236}">
                <a16:creationId xmlns:a16="http://schemas.microsoft.com/office/drawing/2014/main" id="{FD5207F1-3261-41A9-9CE5-41B32F8C0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724400"/>
            <a:ext cx="6096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1178" name="AutoShape 10">
            <a:extLst>
              <a:ext uri="{FF2B5EF4-FFF2-40B4-BE49-F238E27FC236}">
                <a16:creationId xmlns:a16="http://schemas.microsoft.com/office/drawing/2014/main" id="{A1D4ACC6-6F46-4409-8F61-55D6F9F70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276600"/>
            <a:ext cx="6096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1179" name="Picture 11">
            <a:hlinkClick r:id="" action="ppaction://media"/>
            <a:extLst>
              <a:ext uri="{FF2B5EF4-FFF2-40B4-BE49-F238E27FC236}">
                <a16:creationId xmlns:a16="http://schemas.microsoft.com/office/drawing/2014/main" id="{C8AB985A-51C8-4875-B3AC-7D6C922A9CD0}"/>
              </a:ext>
            </a:extLst>
          </p:cNvPr>
          <p:cNvPicPr>
            <a:picLocks noChangeAspect="1" noChangeArrowheads="1"/>
          </p:cNvPicPr>
          <p:nvPr>
            <a:wavAudioFile r:embed="rId1" name="~PP252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1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1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17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>
            <a:extLst>
              <a:ext uri="{FF2B5EF4-FFF2-40B4-BE49-F238E27FC236}">
                <a16:creationId xmlns:a16="http://schemas.microsoft.com/office/drawing/2014/main" id="{DB344B4F-81E9-4BE9-A180-F2E830D6A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1575" y="214313"/>
            <a:ext cx="7793038" cy="1462087"/>
          </a:xfrm>
        </p:spPr>
        <p:txBody>
          <a:bodyPr/>
          <a:lstStyle/>
          <a:p>
            <a:r>
              <a:rPr lang="en-US" altLang="en-US" sz="3200" b="1"/>
              <a:t>Naming Measures: Access</a:t>
            </a:r>
            <a:endParaRPr lang="th-TH" altLang="en-US" sz="3200" b="1"/>
          </a:p>
        </p:txBody>
      </p:sp>
      <p:sp>
        <p:nvSpPr>
          <p:cNvPr id="397315" name="Text Box 3">
            <a:extLst>
              <a:ext uri="{FF2B5EF4-FFF2-40B4-BE49-F238E27FC236}">
                <a16:creationId xmlns:a16="http://schemas.microsoft.com/office/drawing/2014/main" id="{CA959F98-D328-41F0-9B2F-332550AFD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6524625"/>
            <a:ext cx="3362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Tahoma" panose="020B0604030504040204" pitchFamily="34" charset="0"/>
              </a:rPr>
              <a:t>www.qualitymeasures.ahrq.gov</a:t>
            </a:r>
            <a:endParaRPr lang="th-TH" altLang="en-US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397316" name="Text Box 4">
            <a:extLst>
              <a:ext uri="{FF2B5EF4-FFF2-40B4-BE49-F238E27FC236}">
                <a16:creationId xmlns:a16="http://schemas.microsoft.com/office/drawing/2014/main" id="{83093F08-04BF-4B21-A82F-E0C2065F3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028950"/>
            <a:ext cx="5878512" cy="1552575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Comic Sans MS" panose="030F0702030302020204" pitchFamily="66" charset="0"/>
              </a:rPr>
              <a:t>Clinical appointment waiting time:</a:t>
            </a:r>
          </a:p>
          <a:p>
            <a:r>
              <a:rPr lang="en-US" altLang="en-US" sz="2400" b="1">
                <a:solidFill>
                  <a:srgbClr val="0000FF"/>
                </a:solidFill>
                <a:latin typeface="Comic Sans MS" panose="030F0702030302020204" pitchFamily="66" charset="0"/>
              </a:rPr>
              <a:t>Average time in days </a:t>
            </a:r>
          </a:p>
          <a:p>
            <a:r>
              <a:rPr lang="en-US" altLang="en-US" sz="2400" b="1">
                <a:solidFill>
                  <a:srgbClr val="CC00CC"/>
                </a:solidFill>
                <a:latin typeface="Comic Sans MS" panose="030F0702030302020204" pitchFamily="66" charset="0"/>
              </a:rPr>
              <a:t>between between the scheduling date </a:t>
            </a:r>
          </a:p>
          <a:p>
            <a:r>
              <a:rPr lang="en-US" altLang="en-US" sz="2400" b="1">
                <a:solidFill>
                  <a:srgbClr val="CC00CC"/>
                </a:solidFill>
                <a:latin typeface="Comic Sans MS" panose="030F0702030302020204" pitchFamily="66" charset="0"/>
              </a:rPr>
              <a:t>and the appointment date</a:t>
            </a:r>
            <a:endParaRPr lang="th-TH" altLang="en-US" sz="24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7317" name="Text Box 5">
            <a:extLst>
              <a:ext uri="{FF2B5EF4-FFF2-40B4-BE49-F238E27FC236}">
                <a16:creationId xmlns:a16="http://schemas.microsoft.com/office/drawing/2014/main" id="{21395113-2351-4E61-880E-935FAC10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098675"/>
            <a:ext cx="75041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Access topic/clinical service topic/clinical specialty</a:t>
            </a:r>
          </a:p>
        </p:txBody>
      </p:sp>
      <p:sp>
        <p:nvSpPr>
          <p:cNvPr id="397318" name="Text Box 6">
            <a:extLst>
              <a:ext uri="{FF2B5EF4-FFF2-40B4-BE49-F238E27FC236}">
                <a16:creationId xmlns:a16="http://schemas.microsoft.com/office/drawing/2014/main" id="{2C7EAB10-AD7A-4BD7-98F6-35A064654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429000"/>
            <a:ext cx="11620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0000FF"/>
                </a:solidFill>
                <a:latin typeface="Comic Sans MS" panose="030F0702030302020204" pitchFamily="66" charset="0"/>
              </a:rPr>
              <a:t>Metric</a:t>
            </a:r>
            <a:endParaRPr lang="th-TH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97319" name="Text Box 7">
            <a:extLst>
              <a:ext uri="{FF2B5EF4-FFF2-40B4-BE49-F238E27FC236}">
                <a16:creationId xmlns:a16="http://schemas.microsoft.com/office/drawing/2014/main" id="{DF049D05-C2EE-4430-AC66-C2C352AEE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035550"/>
            <a:ext cx="3590925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Description of the </a:t>
            </a:r>
          </a:p>
          <a:p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clinical service provided</a:t>
            </a:r>
          </a:p>
          <a:p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or the access issue </a:t>
            </a:r>
            <a:b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</a:br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of outcome</a:t>
            </a:r>
            <a:endParaRPr lang="th-TH" altLang="en-US" sz="240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7320" name="Line 8">
            <a:extLst>
              <a:ext uri="{FF2B5EF4-FFF2-40B4-BE49-F238E27FC236}">
                <a16:creationId xmlns:a16="http://schemas.microsoft.com/office/drawing/2014/main" id="{3932DBE0-0AAD-451B-8D29-DFE8CFCE9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3644900"/>
            <a:ext cx="122555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7321" name="Line 9">
            <a:extLst>
              <a:ext uri="{FF2B5EF4-FFF2-40B4-BE49-F238E27FC236}">
                <a16:creationId xmlns:a16="http://schemas.microsoft.com/office/drawing/2014/main" id="{48B8B614-B879-4C2B-B62A-3D90B53EA3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6100" y="4508500"/>
            <a:ext cx="431800" cy="129698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7322" name="Line 10">
            <a:extLst>
              <a:ext uri="{FF2B5EF4-FFF2-40B4-BE49-F238E27FC236}">
                <a16:creationId xmlns:a16="http://schemas.microsoft.com/office/drawing/2014/main" id="{8901B5AF-6477-43F7-9788-F8ADD657B1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2636838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7323" name="Picture 11">
            <a:hlinkClick r:id="" action="ppaction://media"/>
            <a:extLst>
              <a:ext uri="{FF2B5EF4-FFF2-40B4-BE49-F238E27FC236}">
                <a16:creationId xmlns:a16="http://schemas.microsoft.com/office/drawing/2014/main" id="{D55641E3-7A7D-4FA3-9871-C4FEB3D7DD5E}"/>
              </a:ext>
            </a:extLst>
          </p:cNvPr>
          <p:cNvPicPr>
            <a:picLocks noChangeAspect="1" noChangeArrowheads="1"/>
          </p:cNvPicPr>
          <p:nvPr>
            <a:wavAudioFile r:embed="rId1" name="~PP27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7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2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>
            <a:extLst>
              <a:ext uri="{FF2B5EF4-FFF2-40B4-BE49-F238E27FC236}">
                <a16:creationId xmlns:a16="http://schemas.microsoft.com/office/drawing/2014/main" id="{B942EE86-2A21-4FA6-A9A0-5C7AE95BB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Naming Measures: Outcome</a:t>
            </a:r>
            <a:endParaRPr lang="th-TH" altLang="en-US" sz="3200" b="1"/>
          </a:p>
        </p:txBody>
      </p:sp>
      <p:sp>
        <p:nvSpPr>
          <p:cNvPr id="398339" name="Text Box 3">
            <a:extLst>
              <a:ext uri="{FF2B5EF4-FFF2-40B4-BE49-F238E27FC236}">
                <a16:creationId xmlns:a16="http://schemas.microsoft.com/office/drawing/2014/main" id="{26DC3381-23B7-4905-899A-086793D1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6524625"/>
            <a:ext cx="3362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Tahoma" panose="020B0604030504040204" pitchFamily="34" charset="0"/>
              </a:rPr>
              <a:t>www.qualitymeasures.ahrq.gov</a:t>
            </a:r>
            <a:endParaRPr lang="th-TH" altLang="en-US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398340" name="Text Box 4">
            <a:extLst>
              <a:ext uri="{FF2B5EF4-FFF2-40B4-BE49-F238E27FC236}">
                <a16:creationId xmlns:a16="http://schemas.microsoft.com/office/drawing/2014/main" id="{D38D2B86-AA61-4DA8-BB6F-C845F587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2276475"/>
            <a:ext cx="4759325" cy="641350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latin typeface="Comic Sans MS" panose="030F0702030302020204" pitchFamily="66" charset="0"/>
              </a:rPr>
              <a:t>AMI: </a:t>
            </a:r>
            <a:r>
              <a:rPr lang="en-US" altLang="en-US" sz="3600" b="1">
                <a:solidFill>
                  <a:srgbClr val="0000FF"/>
                </a:solidFill>
                <a:latin typeface="Comic Sans MS" panose="030F0702030302020204" pitchFamily="66" charset="0"/>
              </a:rPr>
              <a:t>%</a:t>
            </a:r>
            <a:r>
              <a:rPr lang="en-US" altLang="en-US" sz="3600" b="1">
                <a:latin typeface="Comic Sans MS" panose="030F0702030302020204" pitchFamily="66" charset="0"/>
              </a:rPr>
              <a:t> </a:t>
            </a:r>
            <a:r>
              <a:rPr lang="en-US" altLang="en-US" sz="3600" b="1">
                <a:solidFill>
                  <a:srgbClr val="0000FF"/>
                </a:solidFill>
                <a:latin typeface="Comic Sans MS" panose="030F0702030302020204" pitchFamily="66" charset="0"/>
              </a:rPr>
              <a:t>of IP</a:t>
            </a:r>
            <a:r>
              <a:rPr lang="en-US" altLang="en-US" sz="3600" b="1">
                <a:solidFill>
                  <a:srgbClr val="CC00CC"/>
                </a:solidFill>
                <a:latin typeface="Comic Sans MS" panose="030F0702030302020204" pitchFamily="66" charset="0"/>
              </a:rPr>
              <a:t> death</a:t>
            </a:r>
            <a:endParaRPr lang="th-TH" altLang="en-US" sz="36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8341" name="Text Box 5">
            <a:extLst>
              <a:ext uri="{FF2B5EF4-FFF2-40B4-BE49-F238E27FC236}">
                <a16:creationId xmlns:a16="http://schemas.microsoft.com/office/drawing/2014/main" id="{04A13216-D668-49A1-881A-695C692C8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2324100"/>
            <a:ext cx="273208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Disease/condition</a:t>
            </a:r>
            <a:endParaRPr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398342" name="Text Box 6">
            <a:extLst>
              <a:ext uri="{FF2B5EF4-FFF2-40B4-BE49-F238E27FC236}">
                <a16:creationId xmlns:a16="http://schemas.microsoft.com/office/drawing/2014/main" id="{6321EDB1-97EA-4509-B8D1-449287677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3716338"/>
            <a:ext cx="11620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0000FF"/>
                </a:solidFill>
                <a:latin typeface="Comic Sans MS" panose="030F0702030302020204" pitchFamily="66" charset="0"/>
              </a:rPr>
              <a:t>Metric</a:t>
            </a:r>
            <a:endParaRPr lang="th-TH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98343" name="Text Box 7">
            <a:extLst>
              <a:ext uri="{FF2B5EF4-FFF2-40B4-BE49-F238E27FC236}">
                <a16:creationId xmlns:a16="http://schemas.microsoft.com/office/drawing/2014/main" id="{56E5087E-2364-47D7-B6BF-8489330B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4076700"/>
            <a:ext cx="35925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Description of Outcome</a:t>
            </a:r>
            <a:endParaRPr lang="th-TH" altLang="en-US" sz="240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8344" name="Text Box 8">
            <a:extLst>
              <a:ext uri="{FF2B5EF4-FFF2-40B4-BE49-F238E27FC236}">
                <a16:creationId xmlns:a16="http://schemas.microsoft.com/office/drawing/2014/main" id="{4A9C4AC5-265E-41E2-95E8-6F36BC8D5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970463"/>
            <a:ext cx="6148388" cy="1373187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Comic Sans MS" panose="030F0702030302020204" pitchFamily="66" charset="0"/>
              </a:rPr>
              <a:t>Tobacco Cessation: </a:t>
            </a:r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%</a:t>
            </a:r>
            <a:r>
              <a:rPr lang="en-US" altLang="en-US" sz="2800" b="1">
                <a:latin typeface="Comic Sans MS" panose="030F0702030302020204" pitchFamily="66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of patients</a:t>
            </a:r>
            <a:r>
              <a:rPr lang="en-US" altLang="en-US" sz="2800" b="1">
                <a:solidFill>
                  <a:srgbClr val="CC00CC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en-US" sz="2800" b="1">
                <a:solidFill>
                  <a:srgbClr val="CC00CC"/>
                </a:solidFill>
                <a:latin typeface="Comic Sans MS" panose="030F0702030302020204" pitchFamily="66" charset="0"/>
              </a:rPr>
              <a:t>currently not using tobacco </a:t>
            </a:r>
          </a:p>
          <a:p>
            <a:r>
              <a:rPr lang="en-US" altLang="en-US" sz="2800" b="1">
                <a:solidFill>
                  <a:srgbClr val="CC00CC"/>
                </a:solidFill>
                <a:latin typeface="Comic Sans MS" panose="030F0702030302020204" pitchFamily="66" charset="0"/>
              </a:rPr>
              <a:t>(Primary Care Cohort)</a:t>
            </a:r>
            <a:endParaRPr lang="th-TH" altLang="en-US" sz="28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8345" name="Text Box 9">
            <a:extLst>
              <a:ext uri="{FF2B5EF4-FFF2-40B4-BE49-F238E27FC236}">
                <a16:creationId xmlns:a16="http://schemas.microsoft.com/office/drawing/2014/main" id="{1E8A9A2A-782F-4BE2-90CA-FAC720E0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114800"/>
            <a:ext cx="19653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ClinicalTopic</a:t>
            </a:r>
            <a:endParaRPr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398346" name="Line 10">
            <a:extLst>
              <a:ext uri="{FF2B5EF4-FFF2-40B4-BE49-F238E27FC236}">
                <a16:creationId xmlns:a16="http://schemas.microsoft.com/office/drawing/2014/main" id="{E87188A3-8485-4137-858D-3BD14FE6C8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221163"/>
            <a:ext cx="0" cy="86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47" name="Line 11">
            <a:extLst>
              <a:ext uri="{FF2B5EF4-FFF2-40B4-BE49-F238E27FC236}">
                <a16:creationId xmlns:a16="http://schemas.microsoft.com/office/drawing/2014/main" id="{D7BDF122-CEA5-4361-BDB2-57E32EBE43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6100" y="2781300"/>
            <a:ext cx="1223963" cy="9350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48" name="Line 12">
            <a:extLst>
              <a:ext uri="{FF2B5EF4-FFF2-40B4-BE49-F238E27FC236}">
                <a16:creationId xmlns:a16="http://schemas.microsoft.com/office/drawing/2014/main" id="{10F75E5D-5E6F-41B0-8405-65B527ABE7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1725" y="2781300"/>
            <a:ext cx="0" cy="12239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49" name="Line 13">
            <a:extLst>
              <a:ext uri="{FF2B5EF4-FFF2-40B4-BE49-F238E27FC236}">
                <a16:creationId xmlns:a16="http://schemas.microsoft.com/office/drawing/2014/main" id="{5FA79A3D-E67D-481A-91CD-79386B813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03800" y="4581525"/>
            <a:ext cx="2376488" cy="1150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50" name="Line 14">
            <a:extLst>
              <a:ext uri="{FF2B5EF4-FFF2-40B4-BE49-F238E27FC236}">
                <a16:creationId xmlns:a16="http://schemas.microsoft.com/office/drawing/2014/main" id="{46908A4A-D301-49C1-82A5-CBCD7A1B3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581525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51" name="Line 15">
            <a:extLst>
              <a:ext uri="{FF2B5EF4-FFF2-40B4-BE49-F238E27FC236}">
                <a16:creationId xmlns:a16="http://schemas.microsoft.com/office/drawing/2014/main" id="{36D2B498-61F7-4A0A-8EDA-23AF37BEC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2565400"/>
            <a:ext cx="7207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8352" name="Picture 16">
            <a:hlinkClick r:id="" action="ppaction://media"/>
            <a:extLst>
              <a:ext uri="{FF2B5EF4-FFF2-40B4-BE49-F238E27FC236}">
                <a16:creationId xmlns:a16="http://schemas.microsoft.com/office/drawing/2014/main" id="{6AEAD10E-2B1C-4BAF-BDEF-77132F3D0977}"/>
              </a:ext>
            </a:extLst>
          </p:cNvPr>
          <p:cNvPicPr>
            <a:picLocks noChangeAspect="1" noChangeArrowheads="1"/>
          </p:cNvPicPr>
          <p:nvPr>
            <a:wavAudioFile r:embed="rId1" name="~PP119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8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835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>
            <a:extLst>
              <a:ext uri="{FF2B5EF4-FFF2-40B4-BE49-F238E27FC236}">
                <a16:creationId xmlns:a16="http://schemas.microsoft.com/office/drawing/2014/main" id="{1ED7E887-CC19-4196-8901-58A458DCB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Naming Measures: Patient Experience</a:t>
            </a:r>
            <a:endParaRPr lang="th-TH" altLang="en-US" sz="3200" b="1"/>
          </a:p>
        </p:txBody>
      </p:sp>
      <p:sp>
        <p:nvSpPr>
          <p:cNvPr id="399363" name="Text Box 3">
            <a:extLst>
              <a:ext uri="{FF2B5EF4-FFF2-40B4-BE49-F238E27FC236}">
                <a16:creationId xmlns:a16="http://schemas.microsoft.com/office/drawing/2014/main" id="{6A2FF286-F40A-4D5A-AE37-2FE4F5837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1989138"/>
            <a:ext cx="4306887" cy="1616075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</a:rPr>
              <a:t>Well-child care: </a:t>
            </a:r>
          </a:p>
          <a:p>
            <a:r>
              <a:rPr lang="en-US" altLang="en-US" sz="2000" b="1">
                <a:solidFill>
                  <a:srgbClr val="0000FF"/>
                </a:solidFill>
                <a:latin typeface="Comic Sans MS" panose="030F0702030302020204" pitchFamily="66" charset="0"/>
              </a:rPr>
              <a:t>mean score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on helpfulness and effectiveness 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of all information received 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from health providers</a:t>
            </a:r>
            <a:endParaRPr lang="th-TH" altLang="en-US" sz="20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9364" name="Text Box 4">
            <a:extLst>
              <a:ext uri="{FF2B5EF4-FFF2-40B4-BE49-F238E27FC236}">
                <a16:creationId xmlns:a16="http://schemas.microsoft.com/office/drawing/2014/main" id="{BA59E6C5-1955-41E4-AE2D-FBD5F2DE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989138"/>
            <a:ext cx="27590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Disease/Condition</a:t>
            </a:r>
          </a:p>
          <a:p>
            <a:r>
              <a:rPr lang="en-US" altLang="en-US" sz="2400">
                <a:latin typeface="Comic Sans MS" panose="030F0702030302020204" pitchFamily="66" charset="0"/>
              </a:rPr>
              <a:t>or Clinical Topic</a:t>
            </a:r>
            <a:endParaRPr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399365" name="Text Box 5">
            <a:extLst>
              <a:ext uri="{FF2B5EF4-FFF2-40B4-BE49-F238E27FC236}">
                <a16:creationId xmlns:a16="http://schemas.microsoft.com/office/drawing/2014/main" id="{94346522-6F18-44F7-8030-E6DC6962C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13" y="3716338"/>
            <a:ext cx="11620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0000FF"/>
                </a:solidFill>
                <a:latin typeface="Comic Sans MS" panose="030F0702030302020204" pitchFamily="66" charset="0"/>
              </a:rPr>
              <a:t>Metric</a:t>
            </a:r>
            <a:endParaRPr lang="th-TH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99366" name="Text Box 6">
            <a:extLst>
              <a:ext uri="{FF2B5EF4-FFF2-40B4-BE49-F238E27FC236}">
                <a16:creationId xmlns:a16="http://schemas.microsoft.com/office/drawing/2014/main" id="{F93AB919-9755-4DF2-A282-CE22AE15B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4041775"/>
            <a:ext cx="36814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Treatment/Intervention</a:t>
            </a:r>
            <a:endParaRPr lang="th-TH" altLang="en-US" sz="240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9367" name="Text Box 7">
            <a:extLst>
              <a:ext uri="{FF2B5EF4-FFF2-40B4-BE49-F238E27FC236}">
                <a16:creationId xmlns:a16="http://schemas.microsoft.com/office/drawing/2014/main" id="{D8F07C72-09CE-4462-9612-EAFF7155B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97425"/>
            <a:ext cx="7262813" cy="1920875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</a:rPr>
              <a:t>Communication and experience of care:</a:t>
            </a:r>
          </a:p>
          <a:p>
            <a:r>
              <a:rPr lang="en-US" altLang="en-US" sz="2000" b="1">
                <a:solidFill>
                  <a:srgbClr val="0000FF"/>
                </a:solidFill>
                <a:latin typeface="Comic Sans MS" panose="030F0702030302020204" pitchFamily="66" charset="0"/>
              </a:rPr>
              <a:t>mean score</a:t>
            </a:r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on seven items asking about helpfulness of office staff, 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overall rating of care and whether doctor/other 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providers listen carefully, explain things clearly, 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Comic Sans MS" panose="030F0702030302020204" pitchFamily="66" charset="0"/>
              </a:rPr>
              <a:t>respect you, spend enough time. </a:t>
            </a:r>
            <a:endParaRPr lang="th-TH" altLang="en-US" sz="20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9368" name="Text Box 8">
            <a:extLst>
              <a:ext uri="{FF2B5EF4-FFF2-40B4-BE49-F238E27FC236}">
                <a16:creationId xmlns:a16="http://schemas.microsoft.com/office/drawing/2014/main" id="{B71F6F59-999A-44CC-B636-D7EAD0D2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429000"/>
            <a:ext cx="2970213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Patient Experience </a:t>
            </a:r>
          </a:p>
          <a:p>
            <a:r>
              <a:rPr lang="en-US" altLang="en-US" sz="2400">
                <a:latin typeface="Comic Sans MS" panose="030F0702030302020204" pitchFamily="66" charset="0"/>
              </a:rPr>
              <a:t>Topic</a:t>
            </a:r>
            <a:endParaRPr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399369" name="Line 9">
            <a:extLst>
              <a:ext uri="{FF2B5EF4-FFF2-40B4-BE49-F238E27FC236}">
                <a16:creationId xmlns:a16="http://schemas.microsoft.com/office/drawing/2014/main" id="{8AC8D02F-45DB-4FB0-8127-943EA85521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5150" y="4149725"/>
            <a:ext cx="2016125" cy="1150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70" name="Line 10">
            <a:extLst>
              <a:ext uri="{FF2B5EF4-FFF2-40B4-BE49-F238E27FC236}">
                <a16:creationId xmlns:a16="http://schemas.microsoft.com/office/drawing/2014/main" id="{34FC2161-F325-4D01-9CAD-D6C829DB00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275" y="2492375"/>
            <a:ext cx="650875" cy="12239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71" name="Line 11">
            <a:extLst>
              <a:ext uri="{FF2B5EF4-FFF2-40B4-BE49-F238E27FC236}">
                <a16:creationId xmlns:a16="http://schemas.microsoft.com/office/drawing/2014/main" id="{CEC08FD3-2738-4352-90BC-81B7D852E0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3429000"/>
            <a:ext cx="0" cy="5762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72" name="Line 12">
            <a:extLst>
              <a:ext uri="{FF2B5EF4-FFF2-40B4-BE49-F238E27FC236}">
                <a16:creationId xmlns:a16="http://schemas.microsoft.com/office/drawing/2014/main" id="{12C912C8-4EC2-45CE-A8F4-78D2899001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3663" y="4508500"/>
            <a:ext cx="720725" cy="10080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73" name="Line 13">
            <a:extLst>
              <a:ext uri="{FF2B5EF4-FFF2-40B4-BE49-F238E27FC236}">
                <a16:creationId xmlns:a16="http://schemas.microsoft.com/office/drawing/2014/main" id="{D6F6D164-53C1-46CE-932C-56E64FDFA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92600"/>
            <a:ext cx="0" cy="5762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74" name="Line 14">
            <a:extLst>
              <a:ext uri="{FF2B5EF4-FFF2-40B4-BE49-F238E27FC236}">
                <a16:creationId xmlns:a16="http://schemas.microsoft.com/office/drawing/2014/main" id="{E2116B65-26E3-47CE-A1A8-1EACBD029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2205038"/>
            <a:ext cx="1368425" cy="2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75" name="Text Box 15">
            <a:extLst>
              <a:ext uri="{FF2B5EF4-FFF2-40B4-BE49-F238E27FC236}">
                <a16:creationId xmlns:a16="http://schemas.microsoft.com/office/drawing/2014/main" id="{B29DEC32-5654-4433-8934-FC2AA3D4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6524625"/>
            <a:ext cx="3362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Tahoma" panose="020B0604030504040204" pitchFamily="34" charset="0"/>
              </a:rPr>
              <a:t>www.qualitymeasures.ahrq.gov</a:t>
            </a:r>
            <a:endParaRPr lang="th-TH" altLang="en-US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399376" name="Picture 16">
            <a:hlinkClick r:id="" action="ppaction://media"/>
            <a:extLst>
              <a:ext uri="{FF2B5EF4-FFF2-40B4-BE49-F238E27FC236}">
                <a16:creationId xmlns:a16="http://schemas.microsoft.com/office/drawing/2014/main" id="{1D4CCFD4-1E14-4D55-B1EB-2DB19848B676}"/>
              </a:ext>
            </a:extLst>
          </p:cNvPr>
          <p:cNvPicPr>
            <a:picLocks noChangeAspect="1" noChangeArrowheads="1"/>
          </p:cNvPicPr>
          <p:nvPr>
            <a:wavAudioFile r:embed="rId1" name="~PP140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2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37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>
            <a:extLst>
              <a:ext uri="{FF2B5EF4-FFF2-40B4-BE49-F238E27FC236}">
                <a16:creationId xmlns:a16="http://schemas.microsoft.com/office/drawing/2014/main" id="{68F7E306-5F5D-4EAC-A5F0-BCA00E838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Naming Measures: Process</a:t>
            </a:r>
            <a:endParaRPr lang="th-TH" altLang="en-US" sz="3200" b="1"/>
          </a:p>
        </p:txBody>
      </p:sp>
      <p:sp>
        <p:nvSpPr>
          <p:cNvPr id="400387" name="Text Box 3">
            <a:extLst>
              <a:ext uri="{FF2B5EF4-FFF2-40B4-BE49-F238E27FC236}">
                <a16:creationId xmlns:a16="http://schemas.microsoft.com/office/drawing/2014/main" id="{1632E451-0ED7-4BDB-9AAE-4F56E7D0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6524625"/>
            <a:ext cx="3362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Tahoma" panose="020B0604030504040204" pitchFamily="34" charset="0"/>
              </a:rPr>
              <a:t>www.qualitymeasures.ahrq.gov</a:t>
            </a:r>
            <a:endParaRPr lang="th-TH" altLang="en-US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400388" name="Text Box 4">
            <a:extLst>
              <a:ext uri="{FF2B5EF4-FFF2-40B4-BE49-F238E27FC236}">
                <a16:creationId xmlns:a16="http://schemas.microsoft.com/office/drawing/2014/main" id="{E6F9E510-BE36-424D-9545-0A114AD93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2055813"/>
            <a:ext cx="5019675" cy="1373187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Comic Sans MS" panose="030F0702030302020204" pitchFamily="66" charset="0"/>
              </a:rPr>
              <a:t>Major depressive disorder: </a:t>
            </a:r>
          </a:p>
          <a:p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%</a:t>
            </a:r>
            <a:r>
              <a:rPr lang="en-US" altLang="en-US" sz="2800" b="1">
                <a:latin typeface="Comic Sans MS" panose="030F0702030302020204" pitchFamily="66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of patients </a:t>
            </a:r>
          </a:p>
          <a:p>
            <a:r>
              <a:rPr lang="en-US" altLang="en-US" sz="2800" b="1">
                <a:solidFill>
                  <a:srgbClr val="CC00CC"/>
                </a:solidFill>
                <a:latin typeface="Comic Sans MS" panose="030F0702030302020204" pitchFamily="66" charset="0"/>
              </a:rPr>
              <a:t>screened for depression</a:t>
            </a:r>
            <a:endParaRPr lang="th-TH" altLang="en-US" sz="28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89" name="Text Box 5">
            <a:extLst>
              <a:ext uri="{FF2B5EF4-FFF2-40B4-BE49-F238E27FC236}">
                <a16:creationId xmlns:a16="http://schemas.microsoft.com/office/drawing/2014/main" id="{0084C995-251D-4D41-9242-2BB04D67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2060575"/>
            <a:ext cx="273208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Disease/condition</a:t>
            </a:r>
            <a:endParaRPr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400390" name="Text Box 6">
            <a:extLst>
              <a:ext uri="{FF2B5EF4-FFF2-40B4-BE49-F238E27FC236}">
                <a16:creationId xmlns:a16="http://schemas.microsoft.com/office/drawing/2014/main" id="{F6BD2C35-ECDC-4D18-8774-D16AB71DA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860800"/>
            <a:ext cx="11620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0000FF"/>
                </a:solidFill>
                <a:latin typeface="Comic Sans MS" panose="030F0702030302020204" pitchFamily="66" charset="0"/>
              </a:rPr>
              <a:t>Metric</a:t>
            </a:r>
            <a:endParaRPr lang="th-TH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1" name="Text Box 7">
            <a:extLst>
              <a:ext uri="{FF2B5EF4-FFF2-40B4-BE49-F238E27FC236}">
                <a16:creationId xmlns:a16="http://schemas.microsoft.com/office/drawing/2014/main" id="{5BFD265C-0E13-48F9-AE43-F7CDA2534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4041775"/>
            <a:ext cx="36004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CC00CC"/>
                </a:solidFill>
                <a:latin typeface="Comic Sans MS" panose="030F0702030302020204" pitchFamily="66" charset="0"/>
              </a:rPr>
              <a:t>Treatment/intervention</a:t>
            </a:r>
            <a:endParaRPr lang="th-TH" altLang="en-US" sz="240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2" name="Text Box 8">
            <a:extLst>
              <a:ext uri="{FF2B5EF4-FFF2-40B4-BE49-F238E27FC236}">
                <a16:creationId xmlns:a16="http://schemas.microsoft.com/office/drawing/2014/main" id="{06CD83D5-7DAF-4797-8F5D-E431E8B9E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970463"/>
            <a:ext cx="6818313" cy="946150"/>
          </a:xfrm>
          <a:prstGeom prst="rect">
            <a:avLst/>
          </a:prstGeom>
          <a:solidFill>
            <a:srgbClr val="6D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latin typeface="Comic Sans MS" panose="030F0702030302020204" pitchFamily="66" charset="0"/>
              </a:rPr>
              <a:t>Tobacco Cessation: </a:t>
            </a:r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%</a:t>
            </a:r>
            <a:r>
              <a:rPr lang="en-US" altLang="en-US" sz="2800" b="1">
                <a:latin typeface="Comic Sans MS" panose="030F0702030302020204" pitchFamily="66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of patients</a:t>
            </a:r>
            <a:r>
              <a:rPr lang="en-US" altLang="en-US" sz="2800" b="1">
                <a:solidFill>
                  <a:srgbClr val="CC00CC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en-US" sz="2800" b="1">
                <a:solidFill>
                  <a:srgbClr val="CC00CC"/>
                </a:solidFill>
                <a:latin typeface="Comic Sans MS" panose="030F0702030302020204" pitchFamily="66" charset="0"/>
              </a:rPr>
              <a:t>Screened annually for use of tobacco </a:t>
            </a:r>
            <a:endParaRPr lang="th-TH" altLang="en-US" sz="2800" b="1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3" name="Text Box 9">
            <a:extLst>
              <a:ext uri="{FF2B5EF4-FFF2-40B4-BE49-F238E27FC236}">
                <a16:creationId xmlns:a16="http://schemas.microsoft.com/office/drawing/2014/main" id="{26864AFD-364F-41D1-A28B-5448DC45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933825"/>
            <a:ext cx="19653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Comic Sans MS" panose="030F0702030302020204" pitchFamily="66" charset="0"/>
              </a:rPr>
              <a:t>ClinicalTopic</a:t>
            </a:r>
            <a:endParaRPr lang="th-TH" altLang="en-US" sz="2400">
              <a:latin typeface="Comic Sans MS" panose="030F0702030302020204" pitchFamily="66" charset="0"/>
            </a:endParaRPr>
          </a:p>
        </p:txBody>
      </p:sp>
      <p:sp>
        <p:nvSpPr>
          <p:cNvPr id="400394" name="Line 10">
            <a:extLst>
              <a:ext uri="{FF2B5EF4-FFF2-40B4-BE49-F238E27FC236}">
                <a16:creationId xmlns:a16="http://schemas.microsoft.com/office/drawing/2014/main" id="{D99CAB2D-CFAB-42F1-A372-3E6AC442F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365625"/>
            <a:ext cx="503237" cy="5762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5" name="Line 11">
            <a:extLst>
              <a:ext uri="{FF2B5EF4-FFF2-40B4-BE49-F238E27FC236}">
                <a16:creationId xmlns:a16="http://schemas.microsoft.com/office/drawing/2014/main" id="{AADC5F29-0809-4F4C-9574-66FA2299D1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9475" y="2781300"/>
            <a:ext cx="793750" cy="1079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6" name="Line 12">
            <a:extLst>
              <a:ext uri="{FF2B5EF4-FFF2-40B4-BE49-F238E27FC236}">
                <a16:creationId xmlns:a16="http://schemas.microsoft.com/office/drawing/2014/main" id="{39062FAC-0A61-4BCD-8C56-3F4EE20CD7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3429000"/>
            <a:ext cx="0" cy="5762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7" name="Line 13">
            <a:extLst>
              <a:ext uri="{FF2B5EF4-FFF2-40B4-BE49-F238E27FC236}">
                <a16:creationId xmlns:a16="http://schemas.microsoft.com/office/drawing/2014/main" id="{6E5251A1-6978-46BD-A015-87B03EB7B0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3663" y="4508500"/>
            <a:ext cx="720725" cy="10080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8" name="Line 14">
            <a:extLst>
              <a:ext uri="{FF2B5EF4-FFF2-40B4-BE49-F238E27FC236}">
                <a16:creationId xmlns:a16="http://schemas.microsoft.com/office/drawing/2014/main" id="{DA0EF0E3-CA63-42D0-90E0-A49690390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437063"/>
            <a:ext cx="0" cy="5762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9" name="Line 15">
            <a:extLst>
              <a:ext uri="{FF2B5EF4-FFF2-40B4-BE49-F238E27FC236}">
                <a16:creationId xmlns:a16="http://schemas.microsoft.com/office/drawing/2014/main" id="{F420649B-4100-4EC5-934F-571BF6F86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2276475"/>
            <a:ext cx="1008062" cy="2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0400" name="Picture 16">
            <a:hlinkClick r:id="" action="ppaction://media"/>
            <a:extLst>
              <a:ext uri="{FF2B5EF4-FFF2-40B4-BE49-F238E27FC236}">
                <a16:creationId xmlns:a16="http://schemas.microsoft.com/office/drawing/2014/main" id="{7CF8C5A3-E260-495E-93C4-CE7C8A31CE8C}"/>
              </a:ext>
            </a:extLst>
          </p:cNvPr>
          <p:cNvPicPr>
            <a:picLocks noChangeAspect="1" noChangeArrowheads="1"/>
          </p:cNvPicPr>
          <p:nvPr>
            <a:wavAudioFile r:embed="rId1" name="~PP244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0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040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>
            <a:extLst>
              <a:ext uri="{FF2B5EF4-FFF2-40B4-BE49-F238E27FC236}">
                <a16:creationId xmlns:a16="http://schemas.microsoft.com/office/drawing/2014/main" id="{6A3B1FBB-3092-4C40-8E9F-9F5CC3FC0D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Practices in</a:t>
            </a:r>
            <a:b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Clinical Practice</a:t>
            </a:r>
          </a:p>
        </p:txBody>
      </p:sp>
      <p:pic>
        <p:nvPicPr>
          <p:cNvPr id="372742" name="Picture 6">
            <a:hlinkClick r:id="" action="ppaction://media"/>
            <a:extLst>
              <a:ext uri="{FF2B5EF4-FFF2-40B4-BE49-F238E27FC236}">
                <a16:creationId xmlns:a16="http://schemas.microsoft.com/office/drawing/2014/main" id="{AA36A9E3-C151-4C9D-9FF4-720CB53ED811}"/>
              </a:ext>
            </a:extLst>
          </p:cNvPr>
          <p:cNvPicPr>
            <a:picLocks noChangeAspect="1" noChangeArrowheads="1"/>
          </p:cNvPicPr>
          <p:nvPr>
            <a:wavAudioFile r:embed="rId1" name="~PP1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5D58C-A1AD-40BF-911B-3B45C75308FB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9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2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274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>
            <a:extLst>
              <a:ext uri="{FF2B5EF4-FFF2-40B4-BE49-F238E27FC236}">
                <a16:creationId xmlns:a16="http://schemas.microsoft.com/office/drawing/2014/main" id="{C46DFF43-7728-43FF-9DCA-2B0CE6FB7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162800" cy="1143000"/>
          </a:xfrm>
        </p:spPr>
        <p:txBody>
          <a:bodyPr/>
          <a:lstStyle/>
          <a:p>
            <a:r>
              <a:rPr lang="th-TH" altLang="en-US" sz="4800" b="1">
                <a:latin typeface="JasmineUPC" panose="02020603050405020304" pitchFamily="18" charset="-34"/>
              </a:rPr>
              <a:t>Clinical CQI เส้นทางสู่ </a:t>
            </a:r>
            <a:r>
              <a:rPr lang="en-US" altLang="en-US" sz="4800" b="1">
                <a:latin typeface="JasmineUPC" panose="02020603050405020304" pitchFamily="18" charset="-34"/>
              </a:rPr>
              <a:t>Best Practice</a:t>
            </a:r>
          </a:p>
        </p:txBody>
      </p:sp>
      <p:sp>
        <p:nvSpPr>
          <p:cNvPr id="412675" name="Text Box 3">
            <a:extLst>
              <a:ext uri="{FF2B5EF4-FFF2-40B4-BE49-F238E27FC236}">
                <a16:creationId xmlns:a16="http://schemas.microsoft.com/office/drawing/2014/main" id="{2CF0D221-4FFB-4444-A371-6C5BF5283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62150"/>
            <a:ext cx="76962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2800" b="1"/>
              <a:t> </a:t>
            </a:r>
            <a:r>
              <a:rPr lang="th-TH" altLang="en-US" sz="2800" b="1"/>
              <a:t>อะไรคือโรคที่สำคัญ (พบบ่อย, เสี่ยงสูง, ผลลัพธ์ไม่ดี, ต้องประสานกัน,     	ยืดเยื้อ)</a:t>
            </a:r>
          </a:p>
          <a:p>
            <a:pPr>
              <a:buFontTx/>
              <a:buChar char="•"/>
            </a:pPr>
            <a:r>
              <a:rPr lang="th-TH" altLang="en-US" sz="2800" b="1"/>
              <a:t> อะไรคือประเด็นสำคัญในโรคดังกล่าว</a:t>
            </a:r>
          </a:p>
          <a:p>
            <a:pPr>
              <a:buFontTx/>
              <a:buChar char="•"/>
            </a:pPr>
            <a:r>
              <a:rPr lang="th-TH" altLang="en-US" sz="2800" b="1"/>
              <a:t> จะวัดคุณภาพการดูแลโรคดังกล่าวได้อย่างไร (</a:t>
            </a:r>
            <a:r>
              <a:rPr lang="en-US" altLang="en-US" sz="2800" b="1"/>
              <a:t>Clinical Indicator)</a:t>
            </a:r>
            <a:endParaRPr lang="th-TH" altLang="en-US" sz="2800" b="1"/>
          </a:p>
          <a:p>
            <a:pPr>
              <a:buFontTx/>
              <a:buChar char="•"/>
            </a:pPr>
            <a:r>
              <a:rPr lang="th-TH" altLang="en-US" sz="2800" b="1"/>
              <a:t> จะปรับปรุงการดูแลโรคดังกล่าวได้อย่างไร</a:t>
            </a:r>
          </a:p>
          <a:p>
            <a:pPr lvl="1">
              <a:buFontTx/>
              <a:buChar char="•"/>
            </a:pPr>
            <a:r>
              <a:rPr lang="th-TH" altLang="en-US" sz="2800" b="1"/>
              <a:t> ใช้แนวคิดองค์รวม/มุมมองของทีมสหสาขาวิชาชีพเข้ามามอง</a:t>
            </a:r>
          </a:p>
          <a:p>
            <a:pPr lvl="1">
              <a:buFontTx/>
              <a:buChar char="•"/>
            </a:pPr>
            <a:r>
              <a:rPr lang="th-TH" altLang="en-US" sz="2800" b="1"/>
              <a:t> ใช้ความรู้วิชาการเข้ามาเทียบ </a:t>
            </a:r>
            <a:r>
              <a:rPr lang="en-US" altLang="en-US" sz="2800" b="1"/>
              <a:t>(Gap Analysis)</a:t>
            </a:r>
          </a:p>
          <a:p>
            <a:pPr lvl="1">
              <a:buFontTx/>
              <a:buChar char="•"/>
            </a:pPr>
            <a:r>
              <a:rPr lang="en-US" altLang="en-US" sz="2800" b="1"/>
              <a:t> </a:t>
            </a:r>
            <a:r>
              <a:rPr lang="th-TH" altLang="en-US" sz="2800" b="1"/>
              <a:t>ใช้เครื่องชี้วัดเข้ามาวัด </a:t>
            </a:r>
            <a:r>
              <a:rPr lang="en-US" altLang="en-US" sz="2800" b="1"/>
              <a:t>(Indicator Monitoring)</a:t>
            </a:r>
          </a:p>
          <a:p>
            <a:pPr lvl="1">
              <a:buFontTx/>
              <a:buChar char="•"/>
            </a:pPr>
            <a:r>
              <a:rPr lang="en-US" altLang="en-US" sz="2800" b="1"/>
              <a:t> ใช้การทบทวนเหตุการณ์ไม่พึงประสงค์มากระตุ้น (Adverse 		Event/Root Cause Analysis)</a:t>
            </a:r>
            <a:endParaRPr lang="th-TH" altLang="en-US" sz="2800" b="1"/>
          </a:p>
        </p:txBody>
      </p:sp>
      <p:pic>
        <p:nvPicPr>
          <p:cNvPr id="412677" name="Picture 5">
            <a:hlinkClick r:id="" action="ppaction://media"/>
            <a:extLst>
              <a:ext uri="{FF2B5EF4-FFF2-40B4-BE49-F238E27FC236}">
                <a16:creationId xmlns:a16="http://schemas.microsoft.com/office/drawing/2014/main" id="{67C7A8F3-35A9-4680-B606-397BE10B2E20}"/>
              </a:ext>
            </a:extLst>
          </p:cNvPr>
          <p:cNvPicPr>
            <a:picLocks noChangeAspect="1" noChangeArrowheads="1"/>
          </p:cNvPicPr>
          <p:nvPr>
            <a:wavAudioFile r:embed="rId1" name="~PP299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66C43-F3A2-496B-8514-7B6880817786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162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2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67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>
            <a:extLst>
              <a:ext uri="{FF2B5EF4-FFF2-40B4-BE49-F238E27FC236}">
                <a16:creationId xmlns:a16="http://schemas.microsoft.com/office/drawing/2014/main" id="{166E2B8B-BA96-441F-96A7-5C138B01D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Clinical Performance Measures:</a:t>
            </a:r>
            <a:br>
              <a:rPr lang="en-US" altLang="en-US" sz="3600"/>
            </a:br>
            <a:r>
              <a:rPr lang="en-US" altLang="en-US" sz="4000" b="1"/>
              <a:t>Asthma</a:t>
            </a:r>
            <a:endParaRPr lang="th-TH" altLang="en-US" sz="4000" b="1"/>
          </a:p>
        </p:txBody>
      </p:sp>
      <p:sp>
        <p:nvSpPr>
          <p:cNvPr id="386051" name="Rectangle 3">
            <a:extLst>
              <a:ext uri="{FF2B5EF4-FFF2-40B4-BE49-F238E27FC236}">
                <a16:creationId xmlns:a16="http://schemas.microsoft.com/office/drawing/2014/main" id="{593A8ED0-AD59-4F57-A091-8064CDC7DA6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44675"/>
            <a:ext cx="8131175" cy="4679950"/>
          </a:xfrm>
          <a:solidFill>
            <a:srgbClr val="6DFFD9"/>
          </a:solidFill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en-US" sz="2000"/>
              <a:t>% asthma patients (5-40 yrs) who were </a:t>
            </a:r>
            <a:r>
              <a:rPr lang="en-US" altLang="en-US" sz="2000" b="1">
                <a:solidFill>
                  <a:schemeClr val="hlink"/>
                </a:solidFill>
              </a:rPr>
              <a:t>evaluated</a:t>
            </a:r>
            <a:r>
              <a:rPr lang="en-US" altLang="en-US" sz="2000"/>
              <a:t> during at least one office visit during the reporting year for the frequency (numeric) of daytime and nocturnal asthma symptoms</a:t>
            </a:r>
          </a:p>
          <a:p>
            <a:pPr lvl="1">
              <a:lnSpc>
                <a:spcPct val="95000"/>
              </a:lnSpc>
            </a:pPr>
            <a:r>
              <a:rPr lang="en-US" altLang="en-US" sz="1800">
                <a:solidFill>
                  <a:schemeClr val="folHlink"/>
                </a:solidFill>
              </a:rPr>
              <a:t>Signs and symptoms (daytime, nocturnal awakening), Pulmonary function, Quality of life/functional status, History of exacerbations, Pharmacotherapy, Patient-provider communication and patient satisfaction</a:t>
            </a:r>
          </a:p>
          <a:p>
            <a:pPr>
              <a:lnSpc>
                <a:spcPct val="95000"/>
              </a:lnSpc>
            </a:pPr>
            <a:r>
              <a:rPr lang="en-US" altLang="en-US" sz="2000"/>
              <a:t>% asthma patients (5-40 yrs) with persistent asthma who were prescribed either the preferred </a:t>
            </a:r>
            <a:r>
              <a:rPr lang="en-US" altLang="en-US" sz="2000" b="1">
                <a:solidFill>
                  <a:schemeClr val="hlink"/>
                </a:solidFill>
              </a:rPr>
              <a:t>long-term control medication</a:t>
            </a:r>
            <a:r>
              <a:rPr lang="en-US" altLang="en-US" sz="2000"/>
              <a:t> (inhaled corticosteroid) or an acceptable alternative treatment</a:t>
            </a:r>
          </a:p>
          <a:p>
            <a:pPr lvl="1">
              <a:lnSpc>
                <a:spcPct val="95000"/>
              </a:lnSpc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folHlink"/>
                </a:solidFill>
              </a:rPr>
              <a:t>Preferred treatment</a:t>
            </a:r>
            <a:r>
              <a:rPr lang="en-US" altLang="en-US" sz="1800"/>
              <a:t> </a:t>
            </a:r>
          </a:p>
          <a:p>
            <a:pPr lvl="1">
              <a:lnSpc>
                <a:spcPct val="95000"/>
              </a:lnSpc>
            </a:pPr>
            <a:r>
              <a:rPr lang="en-US" altLang="en-US" sz="1800">
                <a:solidFill>
                  <a:schemeClr val="folHlink"/>
                </a:solidFill>
              </a:rPr>
              <a:t>Mild persistent : Low-dose inhaled corticosteroids (ICS)</a:t>
            </a:r>
          </a:p>
          <a:p>
            <a:pPr lvl="1">
              <a:lnSpc>
                <a:spcPct val="95000"/>
              </a:lnSpc>
            </a:pPr>
            <a:r>
              <a:rPr lang="en-US" altLang="en-US" sz="1800">
                <a:solidFill>
                  <a:schemeClr val="folHlink"/>
                </a:solidFill>
              </a:rPr>
              <a:t>Moderate persistent: Low-medium dose ICS + long-acting inhaled beta2-agonists (LABA)</a:t>
            </a:r>
          </a:p>
          <a:p>
            <a:pPr lvl="1">
              <a:lnSpc>
                <a:spcPct val="95000"/>
              </a:lnSpc>
            </a:pPr>
            <a:r>
              <a:rPr lang="en-US" altLang="en-US" sz="1800">
                <a:solidFill>
                  <a:schemeClr val="folHlink"/>
                </a:solidFill>
              </a:rPr>
              <a:t>Severe persistent: High-dose ICS + LABA AND, if needed, corticosteroid tablets or syrup long term</a:t>
            </a:r>
          </a:p>
        </p:txBody>
      </p:sp>
      <p:pic>
        <p:nvPicPr>
          <p:cNvPr id="386052" name="Picture 4">
            <a:extLst>
              <a:ext uri="{FF2B5EF4-FFF2-40B4-BE49-F238E27FC236}">
                <a16:creationId xmlns:a16="http://schemas.microsoft.com/office/drawing/2014/main" id="{B0785519-ECB5-43BE-B36B-31A76FCCE7C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6565900"/>
            <a:ext cx="3810000" cy="2476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6053" name="Picture 5">
            <a:hlinkClick r:id="" action="ppaction://media"/>
            <a:extLst>
              <a:ext uri="{FF2B5EF4-FFF2-40B4-BE49-F238E27FC236}">
                <a16:creationId xmlns:a16="http://schemas.microsoft.com/office/drawing/2014/main" id="{53C02A7B-2D6E-4731-BA2B-8D0CE8A9F752}"/>
              </a:ext>
            </a:extLst>
          </p:cNvPr>
          <p:cNvPicPr>
            <a:picLocks noChangeAspect="1" noChangeArrowheads="1"/>
          </p:cNvPicPr>
          <p:nvPr>
            <a:wavAudioFile r:embed="rId1" name="~PP224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3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6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605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074" name="Object 2">
            <a:extLst>
              <a:ext uri="{FF2B5EF4-FFF2-40B4-BE49-F238E27FC236}">
                <a16:creationId xmlns:a16="http://schemas.microsoft.com/office/drawing/2014/main" id="{64334E4E-0C6F-4BF4-A491-AC8590A016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752475"/>
          <a:ext cx="9144000" cy="535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6" name="Bitmap Image" r:id="rId4" imgW="8202170" imgH="4800000" progId="Paint.Picture">
                  <p:embed/>
                </p:oleObj>
              </mc:Choice>
              <mc:Fallback>
                <p:oleObj name="Bitmap Image" r:id="rId4" imgW="8202170" imgH="48000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52475"/>
                        <a:ext cx="9144000" cy="535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7075" name="Picture 3">
            <a:hlinkClick r:id="" action="ppaction://media"/>
            <a:extLst>
              <a:ext uri="{FF2B5EF4-FFF2-40B4-BE49-F238E27FC236}">
                <a16:creationId xmlns:a16="http://schemas.microsoft.com/office/drawing/2014/main" id="{4699C669-A010-4D59-B847-CDEFBFF9C09B}"/>
              </a:ext>
            </a:extLst>
          </p:cNvPr>
          <p:cNvPicPr>
            <a:picLocks noChangeAspect="1" noChangeArrowheads="1"/>
          </p:cNvPicPr>
          <p:nvPr>
            <a:wavAudioFile r:embed="rId2" name="~PP192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4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7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707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>
            <a:extLst>
              <a:ext uri="{FF2B5EF4-FFF2-40B4-BE49-F238E27FC236}">
                <a16:creationId xmlns:a16="http://schemas.microsoft.com/office/drawing/2014/main" id="{5508BE22-BFBE-4823-A6D3-550DA9273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sz="3600" b="1">
                <a:solidFill>
                  <a:schemeClr val="tx1"/>
                </a:solidFill>
              </a:rPr>
              <a:t>Best Practice </a:t>
            </a:r>
            <a:r>
              <a:rPr lang="th-TH" altLang="en-US" sz="4000" b="1">
                <a:solidFill>
                  <a:schemeClr val="tx1"/>
                </a:solidFill>
              </a:rPr>
              <a:t>แนวปฏิบัติที่ดี</a:t>
            </a:r>
            <a:r>
              <a:rPr lang="th-TH" altLang="en-US" sz="4000" b="1">
                <a:solidFill>
                  <a:schemeClr val="tx1"/>
                </a:solidFill>
                <a:latin typeface="BrowalliaUPC" panose="020B0604020202020204" pitchFamily="34" charset="-34"/>
              </a:rPr>
              <a:t> (ที่สุด)</a:t>
            </a:r>
            <a:endParaRPr lang="th-TH" altLang="en-US" sz="3600" b="1">
              <a:solidFill>
                <a:schemeClr val="tx1"/>
              </a:solidFill>
            </a:endParaRPr>
          </a:p>
        </p:txBody>
      </p:sp>
      <p:sp>
        <p:nvSpPr>
          <p:cNvPr id="358403" name="Rectangle 3">
            <a:extLst>
              <a:ext uri="{FF2B5EF4-FFF2-40B4-BE49-F238E27FC236}">
                <a16:creationId xmlns:a16="http://schemas.microsoft.com/office/drawing/2014/main" id="{E41A0017-05F5-4CD5-86B9-FC96BECAA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0" y="3581400"/>
            <a:ext cx="1905000" cy="914400"/>
          </a:xfrm>
          <a:solidFill>
            <a:srgbClr val="FF99CC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th-TH" altLang="en-US" sz="4800" b="1">
                <a:solidFill>
                  <a:srgbClr val="0000FF"/>
                </a:solidFill>
                <a:latin typeface="BrowalliaUPC" panose="020B0604020202020204" pitchFamily="34" charset="-34"/>
              </a:rPr>
              <a:t>เก่งที่สุด</a:t>
            </a:r>
          </a:p>
        </p:txBody>
      </p:sp>
      <p:sp>
        <p:nvSpPr>
          <p:cNvPr id="358404" name="Text Box 4">
            <a:extLst>
              <a:ext uri="{FF2B5EF4-FFF2-40B4-BE49-F238E27FC236}">
                <a16:creationId xmlns:a16="http://schemas.microsoft.com/office/drawing/2014/main" id="{67B5CE66-84A3-42B5-8C26-5E3A69E6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2389188"/>
            <a:ext cx="1141412" cy="57943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กลยุทธ์</a:t>
            </a:r>
          </a:p>
        </p:txBody>
      </p:sp>
      <p:sp>
        <p:nvSpPr>
          <p:cNvPr id="358405" name="Text Box 5">
            <a:extLst>
              <a:ext uri="{FF2B5EF4-FFF2-40B4-BE49-F238E27FC236}">
                <a16:creationId xmlns:a16="http://schemas.microsoft.com/office/drawing/2014/main" id="{FE4DF1FC-B9A3-44EF-84C0-E19791E3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352800"/>
            <a:ext cx="2520950" cy="5794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การบริหารจัดการ</a:t>
            </a:r>
          </a:p>
        </p:txBody>
      </p:sp>
      <p:sp>
        <p:nvSpPr>
          <p:cNvPr id="358406" name="Text Box 6">
            <a:extLst>
              <a:ext uri="{FF2B5EF4-FFF2-40B4-BE49-F238E27FC236}">
                <a16:creationId xmlns:a16="http://schemas.microsoft.com/office/drawing/2014/main" id="{210E49C7-5CDD-4BB4-ADAC-F0CF598FB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73563"/>
            <a:ext cx="3003550" cy="57943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ขั้นตอนการปฏิบัติงาน</a:t>
            </a:r>
          </a:p>
        </p:txBody>
      </p:sp>
      <p:sp>
        <p:nvSpPr>
          <p:cNvPr id="358407" name="Text Box 7">
            <a:extLst>
              <a:ext uri="{FF2B5EF4-FFF2-40B4-BE49-F238E27FC236}">
                <a16:creationId xmlns:a16="http://schemas.microsoft.com/office/drawing/2014/main" id="{0EADC763-A51F-44A6-BB56-F3D3977B4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364163"/>
            <a:ext cx="1295400" cy="57943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/>
              <a:t>กิจกรรม</a:t>
            </a:r>
          </a:p>
        </p:txBody>
      </p:sp>
      <p:sp>
        <p:nvSpPr>
          <p:cNvPr id="358408" name="AutoShape 8">
            <a:extLst>
              <a:ext uri="{FF2B5EF4-FFF2-40B4-BE49-F238E27FC236}">
                <a16:creationId xmlns:a16="http://schemas.microsoft.com/office/drawing/2014/main" id="{DC119EC8-7284-4E32-BF4E-6EA4587F8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895600"/>
            <a:ext cx="1219200" cy="2209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09" name="Picture 9">
            <a:hlinkClick r:id="" action="ppaction://media"/>
            <a:extLst>
              <a:ext uri="{FF2B5EF4-FFF2-40B4-BE49-F238E27FC236}">
                <a16:creationId xmlns:a16="http://schemas.microsoft.com/office/drawing/2014/main" id="{D001268D-5247-4CBF-B80A-A277F8AB35A4}"/>
              </a:ext>
            </a:extLst>
          </p:cNvPr>
          <p:cNvPicPr>
            <a:picLocks noChangeAspect="1" noChangeArrowheads="1"/>
          </p:cNvPicPr>
          <p:nvPr>
            <a:wavAudioFile r:embed="rId1" name="~PP34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B6F558-1A6E-4ADA-A9FC-3919EF9BB5FF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42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0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098" name="Object 2">
            <a:extLst>
              <a:ext uri="{FF2B5EF4-FFF2-40B4-BE49-F238E27FC236}">
                <a16:creationId xmlns:a16="http://schemas.microsoft.com/office/drawing/2014/main" id="{EBDE025D-3BB0-4B11-8FF3-74A981F572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773113"/>
          <a:ext cx="914400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01" name="Bitmap Image" r:id="rId4" imgW="8314286" imgH="4753639" progId="Paint.Picture">
                  <p:embed/>
                </p:oleObj>
              </mc:Choice>
              <mc:Fallback>
                <p:oleObj name="Bitmap Image" r:id="rId4" imgW="8314286" imgH="475363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73113"/>
                        <a:ext cx="9144000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8100" name="Picture 4">
            <a:hlinkClick r:id="" action="ppaction://media"/>
            <a:extLst>
              <a:ext uri="{FF2B5EF4-FFF2-40B4-BE49-F238E27FC236}">
                <a16:creationId xmlns:a16="http://schemas.microsoft.com/office/drawing/2014/main" id="{FF1B2E6D-024E-46B9-8189-1256C88E3350}"/>
              </a:ext>
            </a:extLst>
          </p:cNvPr>
          <p:cNvPicPr>
            <a:picLocks noChangeAspect="1" noChangeArrowheads="1"/>
          </p:cNvPicPr>
          <p:nvPr>
            <a:wavAudioFile r:embed="rId2" name="~PP313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9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8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810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>
            <a:extLst>
              <a:ext uri="{FF2B5EF4-FFF2-40B4-BE49-F238E27FC236}">
                <a16:creationId xmlns:a16="http://schemas.microsoft.com/office/drawing/2014/main" id="{837E0857-3969-4131-9D2A-ED91AAA1D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982788"/>
            <a:ext cx="7467600" cy="4038600"/>
          </a:xfrm>
          <a:solidFill>
            <a:srgbClr val="FFFF66"/>
          </a:solidFill>
        </p:spPr>
        <p:txBody>
          <a:bodyPr/>
          <a:lstStyle/>
          <a:p>
            <a:r>
              <a:rPr lang="th-TH" altLang="en-US" sz="2400" b="1">
                <a:solidFill>
                  <a:srgbClr val="6600CC"/>
                </a:solidFill>
              </a:rPr>
              <a:t>% CAD patients who had a BP measurement during the last office visit</a:t>
            </a:r>
          </a:p>
          <a:p>
            <a:r>
              <a:rPr lang="th-TH" altLang="en-US" sz="2400" b="1">
                <a:solidFill>
                  <a:srgbClr val="6600CC"/>
                </a:solidFill>
              </a:rPr>
              <a:t>% CAD patients who received at least one lipid profile</a:t>
            </a:r>
          </a:p>
          <a:p>
            <a:r>
              <a:rPr lang="th-TH" altLang="en-US" sz="2400" b="1">
                <a:solidFill>
                  <a:srgbClr val="6600CC"/>
                </a:solidFill>
              </a:rPr>
              <a:t>% CAD patients who were evaluated for both level of activity and anginal symptoms during one or more office visits</a:t>
            </a:r>
          </a:p>
          <a:p>
            <a:r>
              <a:rPr lang="th-TH" altLang="en-US" sz="2400" b="1">
                <a:solidFill>
                  <a:srgbClr val="6600CC"/>
                </a:solidFill>
              </a:rPr>
              <a:t>% CAD cigarette smoker who received smoking cessation intervention</a:t>
            </a:r>
          </a:p>
        </p:txBody>
      </p:sp>
      <p:sp>
        <p:nvSpPr>
          <p:cNvPr id="389123" name="Text Box 3">
            <a:extLst>
              <a:ext uri="{FF2B5EF4-FFF2-40B4-BE49-F238E27FC236}">
                <a16:creationId xmlns:a16="http://schemas.microsoft.com/office/drawing/2014/main" id="{BD89051E-EBA4-4F5D-9A77-AE3195F99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200775"/>
            <a:ext cx="8509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1600">
                <a:latin typeface="Verdana" panose="020B0604030504040204" pitchFamily="34" charset="0"/>
              </a:rPr>
              <a:t>American Medical Association, American College of Cardiology</a:t>
            </a:r>
          </a:p>
          <a:p>
            <a:r>
              <a:rPr lang="en-US" altLang="en-US" sz="1600">
                <a:latin typeface="Verdana" panose="020B0604030504040204" pitchFamily="34" charset="0"/>
              </a:rPr>
              <a:t>American Heart Association, Physician Consortium for Performance Improvement</a:t>
            </a:r>
            <a:endParaRPr lang="th-TH" altLang="en-US" sz="1600">
              <a:latin typeface="Verdana" panose="020B0604030504040204" pitchFamily="34" charset="0"/>
            </a:endParaRPr>
          </a:p>
        </p:txBody>
      </p:sp>
      <p:sp>
        <p:nvSpPr>
          <p:cNvPr id="389124" name="Rectangle 4">
            <a:extLst>
              <a:ext uri="{FF2B5EF4-FFF2-40B4-BE49-F238E27FC236}">
                <a16:creationId xmlns:a16="http://schemas.microsoft.com/office/drawing/2014/main" id="{0D5D15F0-5A2B-4B5C-88FF-293234084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188913"/>
            <a:ext cx="7793037" cy="1462087"/>
          </a:xfrm>
          <a:noFill/>
          <a:ln/>
        </p:spPr>
        <p:txBody>
          <a:bodyPr/>
          <a:lstStyle/>
          <a:p>
            <a:r>
              <a:rPr lang="en-US" altLang="en-US" sz="3200"/>
              <a:t>Clinical Performance Measures:</a:t>
            </a:r>
            <a:br>
              <a:rPr lang="en-US" altLang="en-US" sz="3200"/>
            </a:br>
            <a:r>
              <a:rPr lang="th-TH" altLang="en-US" sz="2800" b="1"/>
              <a:t>Chronic Stable Coronary Artery Disease</a:t>
            </a:r>
            <a:r>
              <a:rPr lang="th-TH" altLang="en-US" sz="2800"/>
              <a:t> </a:t>
            </a:r>
          </a:p>
        </p:txBody>
      </p:sp>
      <p:pic>
        <p:nvPicPr>
          <p:cNvPr id="389125" name="Picture 5">
            <a:hlinkClick r:id="" action="ppaction://media"/>
            <a:extLst>
              <a:ext uri="{FF2B5EF4-FFF2-40B4-BE49-F238E27FC236}">
                <a16:creationId xmlns:a16="http://schemas.microsoft.com/office/drawing/2014/main" id="{DDB456CC-2DE2-4F63-926D-90A2604D2125}"/>
              </a:ext>
            </a:extLst>
          </p:cNvPr>
          <p:cNvPicPr>
            <a:picLocks noChangeAspect="1" noChangeArrowheads="1"/>
          </p:cNvPicPr>
          <p:nvPr>
            <a:wavAudioFile r:embed="rId1" name="~PP159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2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4D735644-C766-4265-A1FE-AC84BC21B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214313"/>
            <a:ext cx="6843712" cy="1462087"/>
          </a:xfrm>
        </p:spPr>
        <p:txBody>
          <a:bodyPr/>
          <a:lstStyle/>
          <a:p>
            <a:r>
              <a:rPr lang="th-TH" altLang="en-US" sz="2800"/>
              <a:t>C</a:t>
            </a:r>
            <a:r>
              <a:rPr lang="en-US" altLang="en-US" sz="2800"/>
              <a:t>linical </a:t>
            </a:r>
            <a:r>
              <a:rPr lang="th-TH" altLang="en-US" sz="2800"/>
              <a:t>Performance Measure</a:t>
            </a:r>
            <a:r>
              <a:rPr lang="en-US" altLang="en-US" sz="2800"/>
              <a:t>s</a:t>
            </a:r>
            <a:r>
              <a:rPr lang="th-TH" altLang="en-US" sz="4000" b="1"/>
              <a:t> </a:t>
            </a:r>
            <a:br>
              <a:rPr lang="th-TH" altLang="en-US" sz="4000" b="1"/>
            </a:br>
            <a:r>
              <a:rPr lang="th-TH" altLang="en-US" sz="3200" b="1"/>
              <a:t>Heart Failure</a:t>
            </a:r>
            <a:r>
              <a:rPr lang="th-TH" altLang="en-US" sz="3200"/>
              <a:t> </a:t>
            </a:r>
          </a:p>
        </p:txBody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F232FA38-7FAB-4720-AF86-117E42F8C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763000" cy="4495800"/>
          </a:xfrm>
          <a:solidFill>
            <a:srgbClr val="FFFF66"/>
          </a:solidFill>
        </p:spPr>
        <p:txBody>
          <a:bodyPr/>
          <a:lstStyle/>
          <a:p>
            <a:r>
              <a:rPr lang="th-TH" altLang="en-US" sz="2000" b="1">
                <a:solidFill>
                  <a:srgbClr val="6600CC"/>
                </a:solidFill>
              </a:rPr>
              <a:t>% patients for whom initial lab testing was performed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patients with quantitative or qualitative results of LVF assessment recorded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patient visits with weight measurement recorded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patient visits with BP measurement recorded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patient visits with assessment of clinical symptoms of volume overload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patient visits with assessment of activity level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patient visits with examination of the heart</a:t>
            </a:r>
          </a:p>
          <a:p>
            <a:r>
              <a:rPr lang="th-TH" altLang="en-US" sz="2400" b="1">
                <a:solidFill>
                  <a:schemeClr val="hlink"/>
                </a:solidFill>
              </a:rPr>
              <a:t>% LVSD patients who were prescribed beta-blocker</a:t>
            </a:r>
          </a:p>
          <a:p>
            <a:r>
              <a:rPr lang="th-TH" altLang="en-US" sz="2400" b="1">
                <a:solidFill>
                  <a:schemeClr val="hlink"/>
                </a:solidFill>
              </a:rPr>
              <a:t>% LVSD patients who were prescribed ACE inhibitor</a:t>
            </a:r>
          </a:p>
          <a:p>
            <a:r>
              <a:rPr lang="th-TH" altLang="en-US" sz="2000" b="1">
                <a:solidFill>
                  <a:srgbClr val="6600CC"/>
                </a:solidFill>
              </a:rPr>
              <a:t>% AF patients who were prescribed warfarin therapy</a:t>
            </a:r>
          </a:p>
        </p:txBody>
      </p:sp>
      <p:sp>
        <p:nvSpPr>
          <p:cNvPr id="390148" name="Text Box 4">
            <a:extLst>
              <a:ext uri="{FF2B5EF4-FFF2-40B4-BE49-F238E27FC236}">
                <a16:creationId xmlns:a16="http://schemas.microsoft.com/office/drawing/2014/main" id="{87E6DE10-4FBD-40AA-A56E-CD923771C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26188"/>
            <a:ext cx="74564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1400">
                <a:latin typeface="Verdana" panose="020B0604030504040204" pitchFamily="34" charset="0"/>
              </a:rPr>
              <a:t>American Medical Association, American College of Cardiology</a:t>
            </a:r>
          </a:p>
          <a:p>
            <a:r>
              <a:rPr lang="en-US" altLang="en-US" sz="1400">
                <a:latin typeface="Verdana" panose="020B0604030504040204" pitchFamily="34" charset="0"/>
              </a:rPr>
              <a:t>American Heart Association, Physician Consortium for Performance Improvement</a:t>
            </a:r>
            <a:endParaRPr lang="th-TH" altLang="en-US" sz="1400">
              <a:latin typeface="Verdana" panose="020B0604030504040204" pitchFamily="34" charset="0"/>
            </a:endParaRPr>
          </a:p>
        </p:txBody>
      </p:sp>
      <p:pic>
        <p:nvPicPr>
          <p:cNvPr id="390149" name="Picture 5">
            <a:hlinkClick r:id="" action="ppaction://media"/>
            <a:extLst>
              <a:ext uri="{FF2B5EF4-FFF2-40B4-BE49-F238E27FC236}">
                <a16:creationId xmlns:a16="http://schemas.microsoft.com/office/drawing/2014/main" id="{7ADD4BD6-244C-4265-A530-A0521DC62CAC}"/>
              </a:ext>
            </a:extLst>
          </p:cNvPr>
          <p:cNvPicPr>
            <a:picLocks noChangeAspect="1" noChangeArrowheads="1"/>
          </p:cNvPicPr>
          <p:nvPr>
            <a:wavAudioFile r:embed="rId1" name="~PP272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0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014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>
            <a:extLst>
              <a:ext uri="{FF2B5EF4-FFF2-40B4-BE49-F238E27FC236}">
                <a16:creationId xmlns:a16="http://schemas.microsoft.com/office/drawing/2014/main" id="{52300CE5-351D-4949-8D27-6362FFDF23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Practices in</a:t>
            </a:r>
            <a:b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Health Professional Education</a:t>
            </a:r>
          </a:p>
        </p:txBody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8DD7C083-1596-4D7E-85EC-CD40203296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altLang="en-US"/>
              <a:t>Institute of Medicine</a:t>
            </a:r>
          </a:p>
        </p:txBody>
      </p:sp>
      <p:pic>
        <p:nvPicPr>
          <p:cNvPr id="384004" name="Picture 4">
            <a:hlinkClick r:id="" action="ppaction://media"/>
            <a:extLst>
              <a:ext uri="{FF2B5EF4-FFF2-40B4-BE49-F238E27FC236}">
                <a16:creationId xmlns:a16="http://schemas.microsoft.com/office/drawing/2014/main" id="{43A3A05C-B8D9-4CC2-A585-DBA3719AA16B}"/>
              </a:ext>
            </a:extLst>
          </p:cNvPr>
          <p:cNvPicPr>
            <a:picLocks noChangeAspect="1" noChangeArrowheads="1"/>
          </p:cNvPicPr>
          <p:nvPr>
            <a:wavAudioFile r:embed="rId1" name="~PP216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8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4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00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594" name="Object 2">
            <a:extLst>
              <a:ext uri="{FF2B5EF4-FFF2-40B4-BE49-F238E27FC236}">
                <a16:creationId xmlns:a16="http://schemas.microsoft.com/office/drawing/2014/main" id="{1E77FDB9-2D3E-4606-A789-89469466B1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60338"/>
          <a:ext cx="9144000" cy="662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96" name="Photo Editor Photo" r:id="rId4" imgW="6904762" imgH="5001323" progId="MSPhotoEd.3">
                  <p:embed/>
                </p:oleObj>
              </mc:Choice>
              <mc:Fallback>
                <p:oleObj name="Photo Editor Photo" r:id="rId4" imgW="6904762" imgH="500132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338"/>
                        <a:ext cx="9144000" cy="662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6595" name="Picture 3">
            <a:hlinkClick r:id="" action="ppaction://media"/>
            <a:extLst>
              <a:ext uri="{FF2B5EF4-FFF2-40B4-BE49-F238E27FC236}">
                <a16:creationId xmlns:a16="http://schemas.microsoft.com/office/drawing/2014/main" id="{160C37A7-CE47-4D6D-87DE-31F319061263}"/>
              </a:ext>
            </a:extLst>
          </p:cNvPr>
          <p:cNvPicPr>
            <a:picLocks noChangeAspect="1" noChangeArrowheads="1"/>
          </p:cNvPicPr>
          <p:nvPr>
            <a:wavAudioFile r:embed="rId2" name="~PP139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0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6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59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8" name="Oval 12">
            <a:extLst>
              <a:ext uri="{FF2B5EF4-FFF2-40B4-BE49-F238E27FC236}">
                <a16:creationId xmlns:a16="http://schemas.microsoft.com/office/drawing/2014/main" id="{4B9B1F8F-0D9A-41B0-893A-D61D340D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5" y="2681288"/>
            <a:ext cx="3352800" cy="33528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18" name="Rectangle 2">
            <a:extLst>
              <a:ext uri="{FF2B5EF4-FFF2-40B4-BE49-F238E27FC236}">
                <a16:creationId xmlns:a16="http://schemas.microsoft.com/office/drawing/2014/main" id="{BA2619FF-21F6-4600-A1BD-41FEAF15F0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214313"/>
            <a:ext cx="7793038" cy="1462087"/>
          </a:xfrm>
        </p:spPr>
        <p:txBody>
          <a:bodyPr/>
          <a:lstStyle/>
          <a:p>
            <a:r>
              <a:rPr lang="th-TH" altLang="en-US" b="1"/>
              <a:t>IOM Recommendations </a:t>
            </a:r>
          </a:p>
        </p:txBody>
      </p:sp>
      <p:sp>
        <p:nvSpPr>
          <p:cNvPr id="367621" name="AutoShape 5">
            <a:extLst>
              <a:ext uri="{FF2B5EF4-FFF2-40B4-BE49-F238E27FC236}">
                <a16:creationId xmlns:a16="http://schemas.microsoft.com/office/drawing/2014/main" id="{12C5C300-717F-4610-99E2-43476D5D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2986088"/>
            <a:ext cx="2362200" cy="1219200"/>
          </a:xfrm>
          <a:prstGeom prst="rightArrow">
            <a:avLst>
              <a:gd name="adj1" fmla="val 50000"/>
              <a:gd name="adj2" fmla="val 4843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2400">
                <a:latin typeface="Comic Sans MS" panose="030F0702030302020204" pitchFamily="66" charset="0"/>
              </a:rPr>
              <a:t>Professional</a:t>
            </a:r>
          </a:p>
          <a:p>
            <a:pPr algn="ctr">
              <a:lnSpc>
                <a:spcPct val="80000"/>
              </a:lnSpc>
            </a:pPr>
            <a:r>
              <a:rPr lang="th-TH" altLang="en-US" sz="2400">
                <a:latin typeface="Comic Sans MS" panose="030F0702030302020204" pitchFamily="66" charset="0"/>
              </a:rPr>
              <a:t>Education</a:t>
            </a:r>
          </a:p>
        </p:txBody>
      </p:sp>
      <p:sp>
        <p:nvSpPr>
          <p:cNvPr id="367623" name="AutoShape 7">
            <a:extLst>
              <a:ext uri="{FF2B5EF4-FFF2-40B4-BE49-F238E27FC236}">
                <a16:creationId xmlns:a16="http://schemas.microsoft.com/office/drawing/2014/main" id="{4EEB5E16-2587-4A51-9356-37DC96931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4357688"/>
            <a:ext cx="2362200" cy="1219200"/>
          </a:xfrm>
          <a:prstGeom prst="rightArrow">
            <a:avLst>
              <a:gd name="adj1" fmla="val 50000"/>
              <a:gd name="adj2" fmla="val 48438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2400">
                <a:latin typeface="Comic Sans MS" panose="030F0702030302020204" pitchFamily="66" charset="0"/>
              </a:rPr>
              <a:t>Professional</a:t>
            </a:r>
          </a:p>
          <a:p>
            <a:pPr algn="ctr">
              <a:lnSpc>
                <a:spcPct val="80000"/>
              </a:lnSpc>
            </a:pPr>
            <a:r>
              <a:rPr lang="th-TH" altLang="en-US" sz="240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367624" name="AutoShape 8">
            <a:extLst>
              <a:ext uri="{FF2B5EF4-FFF2-40B4-BE49-F238E27FC236}">
                <a16:creationId xmlns:a16="http://schemas.microsoft.com/office/drawing/2014/main" id="{A199C98D-EBD8-4FB9-B6BC-04D5AB359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425" y="2986088"/>
            <a:ext cx="2362200" cy="1219200"/>
          </a:xfrm>
          <a:prstGeom prst="rightArrow">
            <a:avLst>
              <a:gd name="adj1" fmla="val 50000"/>
              <a:gd name="adj2" fmla="val 48438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2400">
                <a:latin typeface="Comic Sans MS" panose="030F0702030302020204" pitchFamily="66" charset="0"/>
              </a:rPr>
              <a:t>Professional</a:t>
            </a:r>
          </a:p>
          <a:p>
            <a:pPr algn="ctr">
              <a:lnSpc>
                <a:spcPct val="80000"/>
              </a:lnSpc>
            </a:pPr>
            <a:r>
              <a:rPr lang="th-TH" altLang="en-US" sz="240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367625" name="Text Box 9">
            <a:extLst>
              <a:ext uri="{FF2B5EF4-FFF2-40B4-BE49-F238E27FC236}">
                <a16:creationId xmlns:a16="http://schemas.microsoft.com/office/drawing/2014/main" id="{D6C7C009-7126-4A98-AC5C-BFF3BABF2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2057400"/>
            <a:ext cx="2936875" cy="466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Accreditation Body</a:t>
            </a:r>
          </a:p>
        </p:txBody>
      </p:sp>
      <p:sp>
        <p:nvSpPr>
          <p:cNvPr id="367626" name="Text Box 10">
            <a:extLst>
              <a:ext uri="{FF2B5EF4-FFF2-40B4-BE49-F238E27FC236}">
                <a16:creationId xmlns:a16="http://schemas.microsoft.com/office/drawing/2014/main" id="{40680EC4-C37A-49E2-A40B-CB810DEE6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225" y="2057400"/>
            <a:ext cx="2846388" cy="466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Professional Board</a:t>
            </a:r>
          </a:p>
        </p:txBody>
      </p:sp>
      <p:sp>
        <p:nvSpPr>
          <p:cNvPr id="367629" name="Text Box 13">
            <a:extLst>
              <a:ext uri="{FF2B5EF4-FFF2-40B4-BE49-F238E27FC236}">
                <a16:creationId xmlns:a16="http://schemas.microsoft.com/office/drawing/2014/main" id="{F11DE39D-8111-4421-B21E-E39D8510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5410200"/>
            <a:ext cx="333692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Demonstration Center</a:t>
            </a:r>
          </a:p>
        </p:txBody>
      </p:sp>
      <p:sp>
        <p:nvSpPr>
          <p:cNvPr id="367631" name="Line 15">
            <a:extLst>
              <a:ext uri="{FF2B5EF4-FFF2-40B4-BE49-F238E27FC236}">
                <a16:creationId xmlns:a16="http://schemas.microsoft.com/office/drawing/2014/main" id="{F168067A-8A92-44FF-B2E8-EEBB4A185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2514600"/>
            <a:ext cx="0" cy="7620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2" name="Line 16">
            <a:extLst>
              <a:ext uri="{FF2B5EF4-FFF2-40B4-BE49-F238E27FC236}">
                <a16:creationId xmlns:a16="http://schemas.microsoft.com/office/drawing/2014/main" id="{F0E86691-59D8-4CE5-B778-A2E047F3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6025" y="2514600"/>
            <a:ext cx="0" cy="7620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3" name="Text Box 17">
            <a:extLst>
              <a:ext uri="{FF2B5EF4-FFF2-40B4-BE49-F238E27FC236}">
                <a16:creationId xmlns:a16="http://schemas.microsoft.com/office/drawing/2014/main" id="{195CAD2D-3F10-4993-A5B3-0994E8BB8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4724400"/>
            <a:ext cx="2433638" cy="466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3rd Party Payer</a:t>
            </a:r>
          </a:p>
        </p:txBody>
      </p:sp>
      <p:sp>
        <p:nvSpPr>
          <p:cNvPr id="367634" name="Text Box 18">
            <a:extLst>
              <a:ext uri="{FF2B5EF4-FFF2-40B4-BE49-F238E27FC236}">
                <a16:creationId xmlns:a16="http://schemas.microsoft.com/office/drawing/2014/main" id="{659EAFFF-CD47-461E-851A-52F3B9DB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705475"/>
            <a:ext cx="4551363" cy="466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Measures, Goals, Improvement</a:t>
            </a:r>
          </a:p>
        </p:txBody>
      </p:sp>
      <p:sp>
        <p:nvSpPr>
          <p:cNvPr id="367635" name="Text Box 19">
            <a:extLst>
              <a:ext uri="{FF2B5EF4-FFF2-40B4-BE49-F238E27FC236}">
                <a16:creationId xmlns:a16="http://schemas.microsoft.com/office/drawing/2014/main" id="{B9875CBE-E32C-404F-9685-5A9583FF1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6315075"/>
            <a:ext cx="1501775" cy="466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Research</a:t>
            </a:r>
          </a:p>
        </p:txBody>
      </p:sp>
      <p:sp>
        <p:nvSpPr>
          <p:cNvPr id="367636" name="Line 20">
            <a:extLst>
              <a:ext uri="{FF2B5EF4-FFF2-40B4-BE49-F238E27FC236}">
                <a16:creationId xmlns:a16="http://schemas.microsoft.com/office/drawing/2014/main" id="{0C7F2410-D635-4E14-96DF-3AB4E2408A89}"/>
              </a:ext>
            </a:extLst>
          </p:cNvPr>
          <p:cNvSpPr>
            <a:spLocks noChangeShapeType="1"/>
          </p:cNvSpPr>
          <p:nvPr/>
        </p:nvSpPr>
        <p:spPr bwMode="auto">
          <a:xfrm rot="10406660" flipH="1">
            <a:off x="6299200" y="3944938"/>
            <a:ext cx="53975" cy="777875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8" name="Line 22">
            <a:extLst>
              <a:ext uri="{FF2B5EF4-FFF2-40B4-BE49-F238E27FC236}">
                <a16:creationId xmlns:a16="http://schemas.microsoft.com/office/drawing/2014/main" id="{72394547-6D11-499D-A581-C838153A9919}"/>
              </a:ext>
            </a:extLst>
          </p:cNvPr>
          <p:cNvSpPr>
            <a:spLocks noChangeShapeType="1"/>
          </p:cNvSpPr>
          <p:nvPr/>
        </p:nvSpPr>
        <p:spPr bwMode="auto">
          <a:xfrm rot="5457374">
            <a:off x="5304631" y="4571207"/>
            <a:ext cx="1587" cy="7620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9" name="Text Box 23">
            <a:extLst>
              <a:ext uri="{FF2B5EF4-FFF2-40B4-BE49-F238E27FC236}">
                <a16:creationId xmlns:a16="http://schemas.microsoft.com/office/drawing/2014/main" id="{3BB36A35-2F65-49C5-A34A-67C6E90B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3276600"/>
            <a:ext cx="2132012" cy="11969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Comic Sans MS" panose="030F0702030302020204" pitchFamily="66" charset="0"/>
              </a:rPr>
              <a:t>Consensus on </a:t>
            </a:r>
          </a:p>
          <a:p>
            <a:r>
              <a:rPr lang="th-TH" altLang="en-US" sz="2400">
                <a:latin typeface="Comic Sans MS" panose="030F0702030302020204" pitchFamily="66" charset="0"/>
              </a:rPr>
              <a:t>Core Set of</a:t>
            </a:r>
          </a:p>
          <a:p>
            <a:r>
              <a:rPr lang="th-TH" altLang="en-US" sz="2400">
                <a:latin typeface="Comic Sans MS" panose="030F0702030302020204" pitchFamily="66" charset="0"/>
              </a:rPr>
              <a:t>Competencies</a:t>
            </a:r>
          </a:p>
        </p:txBody>
      </p:sp>
      <p:cxnSp>
        <p:nvCxnSpPr>
          <p:cNvPr id="367640" name="AutoShape 24">
            <a:extLst>
              <a:ext uri="{FF2B5EF4-FFF2-40B4-BE49-F238E27FC236}">
                <a16:creationId xmlns:a16="http://schemas.microsoft.com/office/drawing/2014/main" id="{5F306B72-D3CF-4EFF-9AFD-5128766CE975}"/>
              </a:ext>
            </a:extLst>
          </p:cNvPr>
          <p:cNvCxnSpPr>
            <a:cxnSpLocks noChangeShapeType="1"/>
            <a:endCxn id="367624" idx="3"/>
          </p:cNvCxnSpPr>
          <p:nvPr/>
        </p:nvCxnSpPr>
        <p:spPr bwMode="auto">
          <a:xfrm rot="5400000" flipH="1">
            <a:off x="7193757" y="4069556"/>
            <a:ext cx="2043112" cy="1095375"/>
          </a:xfrm>
          <a:prstGeom prst="curvedConnector2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7641" name="Picture 25">
            <a:hlinkClick r:id="" action="ppaction://media"/>
            <a:extLst>
              <a:ext uri="{FF2B5EF4-FFF2-40B4-BE49-F238E27FC236}">
                <a16:creationId xmlns:a16="http://schemas.microsoft.com/office/drawing/2014/main" id="{6EECC6CC-80BF-49B4-A8EC-999B61B2E060}"/>
              </a:ext>
            </a:extLst>
          </p:cNvPr>
          <p:cNvPicPr>
            <a:picLocks noChangeAspect="1" noChangeArrowheads="1"/>
          </p:cNvPicPr>
          <p:nvPr>
            <a:wavAudioFile r:embed="rId1" name="~PP58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6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7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764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>
            <a:extLst>
              <a:ext uri="{FF2B5EF4-FFF2-40B4-BE49-F238E27FC236}">
                <a16:creationId xmlns:a16="http://schemas.microsoft.com/office/drawing/2014/main" id="{5E657385-5BE1-4DDF-ABB8-97453BD8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Knowledge Management</a:t>
            </a:r>
            <a:b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h-TH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Tool for Organization Leaning</a:t>
            </a:r>
            <a:endParaRPr lang="th-TH" altLang="en-US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1651" name="Picture 3">
            <a:hlinkClick r:id="" action="ppaction://media"/>
            <a:extLst>
              <a:ext uri="{FF2B5EF4-FFF2-40B4-BE49-F238E27FC236}">
                <a16:creationId xmlns:a16="http://schemas.microsoft.com/office/drawing/2014/main" id="{04E89931-9B3E-4858-8241-93DA5DBB5A06}"/>
              </a:ext>
            </a:extLst>
          </p:cNvPr>
          <p:cNvPicPr>
            <a:picLocks noChangeAspect="1" noChangeArrowheads="1"/>
          </p:cNvPicPr>
          <p:nvPr>
            <a:wavAudioFile r:embed="rId1" name="~PP196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1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65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0" name="Rectangle 4">
            <a:extLst>
              <a:ext uri="{FF2B5EF4-FFF2-40B4-BE49-F238E27FC236}">
                <a16:creationId xmlns:a16="http://schemas.microsoft.com/office/drawing/2014/main" id="{CEB5CF26-122B-471F-BCAB-9E2F3DE19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/>
              <a:t>Just-in-time KM</a:t>
            </a:r>
          </a:p>
        </p:txBody>
      </p:sp>
      <p:sp>
        <p:nvSpPr>
          <p:cNvPr id="403461" name="Rectangle 5">
            <a:extLst>
              <a:ext uri="{FF2B5EF4-FFF2-40B4-BE49-F238E27FC236}">
                <a16:creationId xmlns:a16="http://schemas.microsoft.com/office/drawing/2014/main" id="{4C7B9E6D-1C97-4713-980C-56059F5E0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017713"/>
            <a:ext cx="7696200" cy="4459287"/>
          </a:xfrm>
        </p:spPr>
        <p:txBody>
          <a:bodyPr/>
          <a:lstStyle/>
          <a:p>
            <a:r>
              <a:rPr lang="th-TH" altLang="en-US" sz="2800"/>
              <a:t>Common mistakes in KM</a:t>
            </a:r>
          </a:p>
          <a:p>
            <a:pPr lvl="1"/>
            <a:r>
              <a:rPr lang="th-TH" altLang="en-US" sz="2400"/>
              <a:t>Assume that human are always rational</a:t>
            </a:r>
          </a:p>
          <a:p>
            <a:pPr lvl="1"/>
            <a:r>
              <a:rPr lang="th-TH" altLang="en-US" sz="2400"/>
              <a:t>Experts automatically share all of their knowledge on request</a:t>
            </a:r>
          </a:p>
          <a:p>
            <a:pPr lvl="1"/>
            <a:r>
              <a:rPr lang="th-TH" altLang="en-US" sz="2400"/>
              <a:t>Workplaces can be managed systematically</a:t>
            </a:r>
          </a:p>
          <a:p>
            <a:r>
              <a:rPr lang="th-TH" altLang="en-US" sz="2800"/>
              <a:t>Just-in-time KM</a:t>
            </a:r>
          </a:p>
          <a:p>
            <a:pPr lvl="1"/>
            <a:r>
              <a:rPr lang="th-TH" altLang="en-US" sz="2400"/>
              <a:t>Narrative databases</a:t>
            </a:r>
          </a:p>
          <a:p>
            <a:pPr lvl="1"/>
            <a:r>
              <a:rPr lang="th-TH" altLang="en-US" sz="2400"/>
              <a:t>Social network stimulation (natural community)</a:t>
            </a:r>
          </a:p>
          <a:p>
            <a:pPr lvl="1"/>
            <a:r>
              <a:rPr lang="th-TH" altLang="en-US" sz="2400"/>
              <a:t>Apprentice systems</a:t>
            </a:r>
          </a:p>
          <a:p>
            <a:pPr lvl="1"/>
            <a:r>
              <a:rPr lang="th-TH" altLang="en-US" sz="2400"/>
              <a:t>Expertise locators</a:t>
            </a:r>
          </a:p>
        </p:txBody>
      </p:sp>
      <p:pic>
        <p:nvPicPr>
          <p:cNvPr id="403462" name="Picture 6">
            <a:hlinkClick r:id="" action="ppaction://media"/>
            <a:extLst>
              <a:ext uri="{FF2B5EF4-FFF2-40B4-BE49-F238E27FC236}">
                <a16:creationId xmlns:a16="http://schemas.microsoft.com/office/drawing/2014/main" id="{107E0C9B-1BA7-4755-8AE6-13EAA2D23F59}"/>
              </a:ext>
            </a:extLst>
          </p:cNvPr>
          <p:cNvPicPr>
            <a:picLocks noChangeAspect="1" noChangeArrowheads="1"/>
          </p:cNvPicPr>
          <p:nvPr>
            <a:wavAudioFile r:embed="rId1" name="~PP16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6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3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346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6530" name="Object 2">
            <a:extLst>
              <a:ext uri="{FF2B5EF4-FFF2-40B4-BE49-F238E27FC236}">
                <a16:creationId xmlns:a16="http://schemas.microsoft.com/office/drawing/2014/main" id="{D2FD3128-767F-44AA-A9DF-441CFA54BD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346325"/>
          <a:ext cx="6019800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3" name="Photo Editor Photo" r:id="rId4" imgW="9764488" imgH="7295238" progId="MSPhotoEd.3">
                  <p:embed/>
                </p:oleObj>
              </mc:Choice>
              <mc:Fallback>
                <p:oleObj name="Photo Editor Photo" r:id="rId4" imgW="9764488" imgH="729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46325"/>
                        <a:ext cx="6019800" cy="449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31" name="Object 3">
            <a:extLst>
              <a:ext uri="{FF2B5EF4-FFF2-40B4-BE49-F238E27FC236}">
                <a16:creationId xmlns:a16="http://schemas.microsoft.com/office/drawing/2014/main" id="{9C68989E-45B7-49F2-9C55-8B62684C19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5750" y="0"/>
          <a:ext cx="484187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4" name="Photo Editor Photo" r:id="rId6" imgW="5420482" imgH="5458587" progId="MSPhotoEd.3">
                  <p:embed/>
                </p:oleObj>
              </mc:Choice>
              <mc:Fallback>
                <p:oleObj name="Photo Editor Photo" r:id="rId6" imgW="5420482" imgH="545858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0"/>
                        <a:ext cx="484187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6532" name="Picture 4">
            <a:hlinkClick r:id="" action="ppaction://media"/>
            <a:extLst>
              <a:ext uri="{FF2B5EF4-FFF2-40B4-BE49-F238E27FC236}">
                <a16:creationId xmlns:a16="http://schemas.microsoft.com/office/drawing/2014/main" id="{E2F164E9-023B-4DBD-BE7D-922345A2740A}"/>
              </a:ext>
            </a:extLst>
          </p:cNvPr>
          <p:cNvPicPr>
            <a:picLocks noChangeAspect="1" noChangeArrowheads="1"/>
          </p:cNvPicPr>
          <p:nvPr>
            <a:wavAudioFile r:embed="rId2" name="~PP1048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6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653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7554" name="Object 2">
            <a:extLst>
              <a:ext uri="{FF2B5EF4-FFF2-40B4-BE49-F238E27FC236}">
                <a16:creationId xmlns:a16="http://schemas.microsoft.com/office/drawing/2014/main" id="{490D103A-5858-41DE-AD00-B1A5C70C32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9050"/>
          <a:ext cx="9144000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56" name="Slide" r:id="rId4" imgW="4549874" imgH="3394541" progId="PowerPoint.Slide.8">
                  <p:embed/>
                </p:oleObj>
              </mc:Choice>
              <mc:Fallback>
                <p:oleObj name="Slide" r:id="rId4" imgW="4549874" imgH="3394541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"/>
                        <a:ext cx="9144000" cy="681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7555" name="Picture 3">
            <a:hlinkClick r:id="" action="ppaction://media"/>
            <a:extLst>
              <a:ext uri="{FF2B5EF4-FFF2-40B4-BE49-F238E27FC236}">
                <a16:creationId xmlns:a16="http://schemas.microsoft.com/office/drawing/2014/main" id="{4DD07FA4-EA9D-4529-8D48-AA32B77837A6}"/>
              </a:ext>
            </a:extLst>
          </p:cNvPr>
          <p:cNvPicPr>
            <a:picLocks noChangeAspect="1" noChangeArrowheads="1"/>
          </p:cNvPicPr>
          <p:nvPr>
            <a:wavAudioFile r:embed="rId2" name="~PP163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7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75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09EFA4A9-42D2-4263-93DA-B86797F01E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sz="5400" b="1">
                <a:solidFill>
                  <a:schemeClr val="tx1"/>
                </a:solidFill>
              </a:rPr>
              <a:t>อะไรเป็น</a:t>
            </a:r>
            <a:r>
              <a:rPr lang="th-TH" altLang="en-US">
                <a:solidFill>
                  <a:schemeClr val="tx1"/>
                </a:solidFill>
              </a:rPr>
              <a:t> </a:t>
            </a:r>
            <a:r>
              <a:rPr lang="en-US" altLang="en-US" b="1">
                <a:solidFill>
                  <a:schemeClr val="tx1"/>
                </a:solidFill>
              </a:rPr>
              <a:t>Best Practice</a:t>
            </a:r>
            <a:endParaRPr lang="th-TH" altLang="en-US">
              <a:solidFill>
                <a:schemeClr val="tx1"/>
              </a:solidFill>
            </a:endParaRPr>
          </a:p>
        </p:txBody>
      </p:sp>
      <p:sp>
        <p:nvSpPr>
          <p:cNvPr id="359427" name="AutoShape 3">
            <a:extLst>
              <a:ext uri="{FF2B5EF4-FFF2-40B4-BE49-F238E27FC236}">
                <a16:creationId xmlns:a16="http://schemas.microsoft.com/office/drawing/2014/main" id="{3C858CA7-B16A-4224-A0A3-F49047E22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2819400" cy="1143000"/>
          </a:xfrm>
          <a:prstGeom prst="rightArrow">
            <a:avLst>
              <a:gd name="adj1" fmla="val 50000"/>
              <a:gd name="adj2" fmla="val 6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59428" name="Object 4">
            <a:extLst>
              <a:ext uri="{FF2B5EF4-FFF2-40B4-BE49-F238E27FC236}">
                <a16:creationId xmlns:a16="http://schemas.microsoft.com/office/drawing/2014/main" id="{484FC0DD-4C3A-40DB-960C-5D200F0A9D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2536825"/>
          <a:ext cx="1039813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7" name="Clip" r:id="rId4" imgW="1039680" imgH="1139040" progId="MS_ClipArt_Gallery.2">
                  <p:embed/>
                </p:oleObj>
              </mc:Choice>
              <mc:Fallback>
                <p:oleObj name="Clip" r:id="rId4" imgW="1039680" imgH="113904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36825"/>
                        <a:ext cx="1039813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29" name="Text Box 5">
            <a:extLst>
              <a:ext uri="{FF2B5EF4-FFF2-40B4-BE49-F238E27FC236}">
                <a16:creationId xmlns:a16="http://schemas.microsoft.com/office/drawing/2014/main" id="{1E05A42D-407E-4FA9-9C9D-C05A68E0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169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Innovation</a:t>
            </a:r>
          </a:p>
        </p:txBody>
      </p:sp>
      <p:graphicFrame>
        <p:nvGraphicFramePr>
          <p:cNvPr id="359430" name="Object 6">
            <a:extLst>
              <a:ext uri="{FF2B5EF4-FFF2-40B4-BE49-F238E27FC236}">
                <a16:creationId xmlns:a16="http://schemas.microsoft.com/office/drawing/2014/main" id="{1A6D830C-D323-4EB7-A1ED-1BF1973A9E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849438"/>
          <a:ext cx="137160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8" name="Clip" r:id="rId6" imgW="1868400" imgH="2189880" progId="MS_ClipArt_Gallery.2">
                  <p:embed/>
                </p:oleObj>
              </mc:Choice>
              <mc:Fallback>
                <p:oleObj name="Clip" r:id="rId6" imgW="1868400" imgH="218988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849438"/>
                        <a:ext cx="1371600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31" name="Text Box 7">
            <a:extLst>
              <a:ext uri="{FF2B5EF4-FFF2-40B4-BE49-F238E27FC236}">
                <a16:creationId xmlns:a16="http://schemas.microsoft.com/office/drawing/2014/main" id="{9412F2B4-10BD-456D-9BA0-4C0F8AE1B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2057400"/>
            <a:ext cx="2017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Excellence </a:t>
            </a:r>
          </a:p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Performance</a:t>
            </a:r>
          </a:p>
        </p:txBody>
      </p:sp>
      <p:graphicFrame>
        <p:nvGraphicFramePr>
          <p:cNvPr id="359432" name="Object 8">
            <a:extLst>
              <a:ext uri="{FF2B5EF4-FFF2-40B4-BE49-F238E27FC236}">
                <a16:creationId xmlns:a16="http://schemas.microsoft.com/office/drawing/2014/main" id="{1E20A0C9-2963-4742-922B-49F602B4B7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563" y="3429000"/>
          <a:ext cx="13573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9" name="Clip" r:id="rId8" imgW="6287040" imgH="6348960" progId="MS_ClipArt_Gallery.2">
                  <p:embed/>
                </p:oleObj>
              </mc:Choice>
              <mc:Fallback>
                <p:oleObj name="Clip" r:id="rId8" imgW="6287040" imgH="634896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3429000"/>
                        <a:ext cx="1357312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33" name="Text Box 9">
            <a:extLst>
              <a:ext uri="{FF2B5EF4-FFF2-40B4-BE49-F238E27FC236}">
                <a16:creationId xmlns:a16="http://schemas.microsoft.com/office/drawing/2014/main" id="{B489313E-36D0-4B2A-818F-7ECA8555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352800"/>
            <a:ext cx="22812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Well accepted</a:t>
            </a:r>
          </a:p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by many </a:t>
            </a:r>
          </a:p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customers</a:t>
            </a:r>
          </a:p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&amp; suppliers</a:t>
            </a:r>
          </a:p>
        </p:txBody>
      </p:sp>
      <p:graphicFrame>
        <p:nvGraphicFramePr>
          <p:cNvPr id="359434" name="Object 10">
            <a:extLst>
              <a:ext uri="{FF2B5EF4-FFF2-40B4-BE49-F238E27FC236}">
                <a16:creationId xmlns:a16="http://schemas.microsoft.com/office/drawing/2014/main" id="{FF6C3ACA-524E-4707-AC15-9301A4113A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5257800"/>
          <a:ext cx="134778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0" name="Clip" r:id="rId10" imgW="3025440" imgH="3252600" progId="MS_ClipArt_Gallery.2">
                  <p:embed/>
                </p:oleObj>
              </mc:Choice>
              <mc:Fallback>
                <p:oleObj name="Clip" r:id="rId10" imgW="3025440" imgH="3252600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257800"/>
                        <a:ext cx="134778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35" name="Text Box 11">
            <a:extLst>
              <a:ext uri="{FF2B5EF4-FFF2-40B4-BE49-F238E27FC236}">
                <a16:creationId xmlns:a16="http://schemas.microsoft.com/office/drawing/2014/main" id="{A53A6E9C-2CAC-45C5-A4AA-262DBB835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5334000"/>
            <a:ext cx="21637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Recognised</a:t>
            </a:r>
          </a:p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Award</a:t>
            </a:r>
          </a:p>
          <a:p>
            <a:pPr algn="ctr"/>
            <a:r>
              <a:rPr lang="th-TH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Accredit</a:t>
            </a:r>
            <a:r>
              <a:rPr lang="en-US" altLang="en-US" sz="2400" b="1">
                <a:solidFill>
                  <a:schemeClr val="hlink"/>
                </a:solidFill>
                <a:latin typeface="Comic Sans MS" panose="030F0702030302020204" pitchFamily="66" charset="0"/>
              </a:rPr>
              <a:t>ation</a:t>
            </a:r>
            <a:endParaRPr lang="th-TH" altLang="en-US" sz="2400" b="1">
              <a:solidFill>
                <a:schemeClr val="hlin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9436" name="Picture 12">
            <a:hlinkClick r:id="" action="ppaction://media"/>
            <a:extLst>
              <a:ext uri="{FF2B5EF4-FFF2-40B4-BE49-F238E27FC236}">
                <a16:creationId xmlns:a16="http://schemas.microsoft.com/office/drawing/2014/main" id="{DB050C90-4F50-4D96-BC0B-7DC97EEE676B}"/>
              </a:ext>
            </a:extLst>
          </p:cNvPr>
          <p:cNvPicPr>
            <a:picLocks noChangeAspect="1" noChangeArrowheads="1"/>
          </p:cNvPicPr>
          <p:nvPr>
            <a:wavAudioFile r:embed="rId2" name="~PP2812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728E53-BAAA-4412-8101-F885173CEFA1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92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9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43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8578" name="Object 2">
            <a:extLst>
              <a:ext uri="{FF2B5EF4-FFF2-40B4-BE49-F238E27FC236}">
                <a16:creationId xmlns:a16="http://schemas.microsoft.com/office/drawing/2014/main" id="{0AFCB143-2E84-4602-8829-8D20AD2AD0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9050"/>
          <a:ext cx="6781800" cy="674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0" name="Photo Editor Photo" r:id="rId4" imgW="5447619" imgH="5420482" progId="MSPhotoEd.3">
                  <p:embed/>
                </p:oleObj>
              </mc:Choice>
              <mc:Fallback>
                <p:oleObj name="Photo Editor Photo" r:id="rId4" imgW="5447619" imgH="542048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050"/>
                        <a:ext cx="6781800" cy="674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8579" name="Picture 3">
            <a:hlinkClick r:id="" action="ppaction://media"/>
            <a:extLst>
              <a:ext uri="{FF2B5EF4-FFF2-40B4-BE49-F238E27FC236}">
                <a16:creationId xmlns:a16="http://schemas.microsoft.com/office/drawing/2014/main" id="{85C669F1-0CD1-4825-ABD1-30F8FF15AE57}"/>
              </a:ext>
            </a:extLst>
          </p:cNvPr>
          <p:cNvPicPr>
            <a:picLocks noChangeAspect="1" noChangeArrowheads="1"/>
          </p:cNvPicPr>
          <p:nvPr>
            <a:wavAudioFile r:embed="rId2" name="~PP229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8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857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>
            <a:extLst>
              <a:ext uri="{FF2B5EF4-FFF2-40B4-BE49-F238E27FC236}">
                <a16:creationId xmlns:a16="http://schemas.microsoft.com/office/drawing/2014/main" id="{124C283E-EFCA-448D-90A7-A36A0571D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300"/>
              <a:t>The Cynefin sense making framework </a:t>
            </a:r>
            <a:br>
              <a:rPr lang="en-GB" altLang="en-US" sz="3300"/>
            </a:br>
            <a:r>
              <a:rPr lang="en-GB" altLang="en-US" sz="3300" i="1"/>
              <a:t>applied to knowledge management</a:t>
            </a:r>
          </a:p>
        </p:txBody>
      </p:sp>
      <p:grpSp>
        <p:nvGrpSpPr>
          <p:cNvPr id="409603" name="Group 3">
            <a:extLst>
              <a:ext uri="{FF2B5EF4-FFF2-40B4-BE49-F238E27FC236}">
                <a16:creationId xmlns:a16="http://schemas.microsoft.com/office/drawing/2014/main" id="{2216D241-C2DC-4323-84D5-BE6D68D1CB66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1668463"/>
            <a:ext cx="4495800" cy="4572000"/>
            <a:chOff x="546" y="676"/>
            <a:chExt cx="4593" cy="3308"/>
          </a:xfrm>
        </p:grpSpPr>
        <p:sp>
          <p:nvSpPr>
            <p:cNvPr id="409604" name="Rectangle 4">
              <a:extLst>
                <a:ext uri="{FF2B5EF4-FFF2-40B4-BE49-F238E27FC236}">
                  <a16:creationId xmlns:a16="http://schemas.microsoft.com/office/drawing/2014/main" id="{2A792BD6-586F-4DCA-92FB-2A3AE1353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2370"/>
              <a:ext cx="605" cy="12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9605" name="Group 5">
              <a:extLst>
                <a:ext uri="{FF2B5EF4-FFF2-40B4-BE49-F238E27FC236}">
                  <a16:creationId xmlns:a16="http://schemas.microsoft.com/office/drawing/2014/main" id="{A9B3881A-13C5-45D0-83C7-ED531BE5E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5" y="1728"/>
              <a:ext cx="1318" cy="969"/>
              <a:chOff x="1392" y="1632"/>
              <a:chExt cx="1152" cy="1104"/>
            </a:xfrm>
          </p:grpSpPr>
          <p:sp>
            <p:nvSpPr>
              <p:cNvPr id="409606" name="Rectangle 6">
                <a:extLst>
                  <a:ext uri="{FF2B5EF4-FFF2-40B4-BE49-F238E27FC236}">
                    <a16:creationId xmlns:a16="http://schemas.microsoft.com/office/drawing/2014/main" id="{785BEBD2-8ADE-4324-87A7-5B73BAF7C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016"/>
                <a:ext cx="144" cy="38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07" name="AutoShape 7">
                <a:extLst>
                  <a:ext uri="{FF2B5EF4-FFF2-40B4-BE49-F238E27FC236}">
                    <a16:creationId xmlns:a16="http://schemas.microsoft.com/office/drawing/2014/main" id="{CE2381C0-D9D7-43FB-BC14-474CE9752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336" cy="384"/>
              </a:xfrm>
              <a:prstGeom prst="rtTriangl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08" name="AutoShape 8">
                <a:extLst>
                  <a:ext uri="{FF2B5EF4-FFF2-40B4-BE49-F238E27FC236}">
                    <a16:creationId xmlns:a16="http://schemas.microsoft.com/office/drawing/2014/main" id="{8B14CD24-5365-4074-A959-D0997DD82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632"/>
                <a:ext cx="96" cy="384"/>
              </a:xfrm>
              <a:prstGeom prst="rtTriangl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09" name="AutoShape 9">
                <a:extLst>
                  <a:ext uri="{FF2B5EF4-FFF2-40B4-BE49-F238E27FC236}">
                    <a16:creationId xmlns:a16="http://schemas.microsoft.com/office/drawing/2014/main" id="{5C1ACB85-1C30-4A59-9890-593E87AA8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24" y="2112"/>
                <a:ext cx="192" cy="288"/>
              </a:xfrm>
              <a:prstGeom prst="rtTriangl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10" name="AutoShape 10">
                <a:extLst>
                  <a:ext uri="{FF2B5EF4-FFF2-40B4-BE49-F238E27FC236}">
                    <a16:creationId xmlns:a16="http://schemas.microsoft.com/office/drawing/2014/main" id="{D0D20819-7876-4E03-9C91-63F4A9CC0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V="1">
                <a:off x="1872" y="2400"/>
                <a:ext cx="192" cy="384"/>
              </a:xfrm>
              <a:prstGeom prst="rtTriangl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11" name="AutoShape 11">
                <a:extLst>
                  <a:ext uri="{FF2B5EF4-FFF2-40B4-BE49-F238E27FC236}">
                    <a16:creationId xmlns:a16="http://schemas.microsoft.com/office/drawing/2014/main" id="{3F28807B-16A6-4969-99C9-4D2B46412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488" y="2304"/>
                <a:ext cx="96" cy="288"/>
              </a:xfrm>
              <a:prstGeom prst="triangle">
                <a:avLst>
                  <a:gd name="adj" fmla="val 25000"/>
                </a:avLst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12" name="Oval 12">
                <a:extLst>
                  <a:ext uri="{FF2B5EF4-FFF2-40B4-BE49-F238E27FC236}">
                    <a16:creationId xmlns:a16="http://schemas.microsoft.com/office/drawing/2014/main" id="{994124DF-5083-4239-93C8-C409CF547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640"/>
                <a:ext cx="48" cy="9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613" name="Oval 13">
                <a:extLst>
                  <a:ext uri="{FF2B5EF4-FFF2-40B4-BE49-F238E27FC236}">
                    <a16:creationId xmlns:a16="http://schemas.microsoft.com/office/drawing/2014/main" id="{CDA18094-0858-4904-A060-5CCC73E59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448"/>
                <a:ext cx="96" cy="96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09614" name="Group 14">
              <a:extLst>
                <a:ext uri="{FF2B5EF4-FFF2-40B4-BE49-F238E27FC236}">
                  <a16:creationId xmlns:a16="http://schemas.microsoft.com/office/drawing/2014/main" id="{9F3FB009-8715-458D-B380-160A10891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" y="676"/>
              <a:ext cx="4593" cy="3308"/>
              <a:chOff x="84" y="444"/>
              <a:chExt cx="4011" cy="3771"/>
            </a:xfrm>
          </p:grpSpPr>
          <p:sp>
            <p:nvSpPr>
              <p:cNvPr id="409615" name="Freeform 15">
                <a:extLst>
                  <a:ext uri="{FF2B5EF4-FFF2-40B4-BE49-F238E27FC236}">
                    <a16:creationId xmlns:a16="http://schemas.microsoft.com/office/drawing/2014/main" id="{6DFF3D0E-7A78-4D3C-A4F9-42C6AC68E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" y="444"/>
                <a:ext cx="2077" cy="2072"/>
              </a:xfrm>
              <a:custGeom>
                <a:avLst/>
                <a:gdLst>
                  <a:gd name="T0" fmla="*/ 0 w 2077"/>
                  <a:gd name="T1" fmla="*/ 1899 h 2072"/>
                  <a:gd name="T2" fmla="*/ 909 w 2077"/>
                  <a:gd name="T3" fmla="*/ 2052 h 2072"/>
                  <a:gd name="T4" fmla="*/ 1899 w 2077"/>
                  <a:gd name="T5" fmla="*/ 1776 h 2072"/>
                  <a:gd name="T6" fmla="*/ 1980 w 2077"/>
                  <a:gd name="T7" fmla="*/ 1017 h 2072"/>
                  <a:gd name="T8" fmla="*/ 1803 w 2077"/>
                  <a:gd name="T9" fmla="*/ 0 h 2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7" h="2072">
                    <a:moveTo>
                      <a:pt x="0" y="1899"/>
                    </a:moveTo>
                    <a:cubicBezTo>
                      <a:pt x="151" y="1924"/>
                      <a:pt x="593" y="2072"/>
                      <a:pt x="909" y="2052"/>
                    </a:cubicBezTo>
                    <a:cubicBezTo>
                      <a:pt x="1225" y="2032"/>
                      <a:pt x="1721" y="1948"/>
                      <a:pt x="1899" y="1776"/>
                    </a:cubicBezTo>
                    <a:cubicBezTo>
                      <a:pt x="2077" y="1604"/>
                      <a:pt x="1996" y="1313"/>
                      <a:pt x="1980" y="1017"/>
                    </a:cubicBezTo>
                    <a:cubicBezTo>
                      <a:pt x="1964" y="721"/>
                      <a:pt x="1840" y="212"/>
                      <a:pt x="1803" y="0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16" name="Freeform 16">
                <a:extLst>
                  <a:ext uri="{FF2B5EF4-FFF2-40B4-BE49-F238E27FC236}">
                    <a16:creationId xmlns:a16="http://schemas.microsoft.com/office/drawing/2014/main" id="{78BEF767-37B2-4A78-8380-28C1C9BE7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488"/>
                <a:ext cx="2031" cy="1111"/>
              </a:xfrm>
              <a:custGeom>
                <a:avLst/>
                <a:gdLst>
                  <a:gd name="T0" fmla="*/ 0 w 2031"/>
                  <a:gd name="T1" fmla="*/ 0 h 1111"/>
                  <a:gd name="T2" fmla="*/ 243 w 2031"/>
                  <a:gd name="T3" fmla="*/ 711 h 1111"/>
                  <a:gd name="T4" fmla="*/ 831 w 2031"/>
                  <a:gd name="T5" fmla="*/ 1068 h 1111"/>
                  <a:gd name="T6" fmla="*/ 2031 w 2031"/>
                  <a:gd name="T7" fmla="*/ 972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1" h="1111">
                    <a:moveTo>
                      <a:pt x="0" y="0"/>
                    </a:moveTo>
                    <a:cubicBezTo>
                      <a:pt x="40" y="118"/>
                      <a:pt x="105" y="533"/>
                      <a:pt x="243" y="711"/>
                    </a:cubicBezTo>
                    <a:cubicBezTo>
                      <a:pt x="381" y="889"/>
                      <a:pt x="533" y="1025"/>
                      <a:pt x="831" y="1068"/>
                    </a:cubicBezTo>
                    <a:cubicBezTo>
                      <a:pt x="1129" y="1111"/>
                      <a:pt x="1599" y="1068"/>
                      <a:pt x="2031" y="972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17" name="Freeform 17">
                <a:extLst>
                  <a:ext uri="{FF2B5EF4-FFF2-40B4-BE49-F238E27FC236}">
                    <a16:creationId xmlns:a16="http://schemas.microsoft.com/office/drawing/2014/main" id="{546F888D-C007-43D7-8654-2280AEE92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" y="2461"/>
                <a:ext cx="1096" cy="1754"/>
              </a:xfrm>
              <a:custGeom>
                <a:avLst/>
                <a:gdLst>
                  <a:gd name="T0" fmla="*/ 0 w 1096"/>
                  <a:gd name="T1" fmla="*/ 23 h 1754"/>
                  <a:gd name="T2" fmla="*/ 939 w 1096"/>
                  <a:gd name="T3" fmla="*/ 191 h 1754"/>
                  <a:gd name="T4" fmla="*/ 942 w 1096"/>
                  <a:gd name="T5" fmla="*/ 1169 h 1754"/>
                  <a:gd name="T6" fmla="*/ 564 w 1096"/>
                  <a:gd name="T7" fmla="*/ 1754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6" h="1754">
                    <a:moveTo>
                      <a:pt x="0" y="23"/>
                    </a:moveTo>
                    <a:cubicBezTo>
                      <a:pt x="156" y="51"/>
                      <a:pt x="782" y="0"/>
                      <a:pt x="939" y="191"/>
                    </a:cubicBezTo>
                    <a:cubicBezTo>
                      <a:pt x="1096" y="382"/>
                      <a:pt x="1005" y="909"/>
                      <a:pt x="942" y="1169"/>
                    </a:cubicBezTo>
                    <a:cubicBezTo>
                      <a:pt x="879" y="1429"/>
                      <a:pt x="643" y="1632"/>
                      <a:pt x="564" y="1754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18" name="Freeform 18">
                <a:extLst>
                  <a:ext uri="{FF2B5EF4-FFF2-40B4-BE49-F238E27FC236}">
                    <a16:creationId xmlns:a16="http://schemas.microsoft.com/office/drawing/2014/main" id="{A4E1273F-6D75-4C31-9328-87866F7CB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" y="2376"/>
                <a:ext cx="738" cy="678"/>
              </a:xfrm>
              <a:custGeom>
                <a:avLst/>
                <a:gdLst>
                  <a:gd name="T0" fmla="*/ 54 w 738"/>
                  <a:gd name="T1" fmla="*/ 678 h 678"/>
                  <a:gd name="T2" fmla="*/ 114 w 738"/>
                  <a:gd name="T3" fmla="*/ 84 h 678"/>
                  <a:gd name="T4" fmla="*/ 738 w 738"/>
                  <a:gd name="T5" fmla="*/ 171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8" h="678">
                    <a:moveTo>
                      <a:pt x="54" y="678"/>
                    </a:moveTo>
                    <a:cubicBezTo>
                      <a:pt x="64" y="579"/>
                      <a:pt x="0" y="168"/>
                      <a:pt x="114" y="84"/>
                    </a:cubicBezTo>
                    <a:cubicBezTo>
                      <a:pt x="228" y="0"/>
                      <a:pt x="608" y="153"/>
                      <a:pt x="738" y="171"/>
                    </a:cubicBezTo>
                  </a:path>
                </a:pathLst>
              </a:custGeom>
              <a:noFill/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9619" name="Text Box 19">
            <a:extLst>
              <a:ext uri="{FF2B5EF4-FFF2-40B4-BE49-F238E27FC236}">
                <a16:creationId xmlns:a16="http://schemas.microsoft.com/office/drawing/2014/main" id="{3AD8B199-9082-42E6-9D31-27099782C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1574800"/>
            <a:ext cx="1500188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b="1" i="1">
                <a:solidFill>
                  <a:srgbClr val="993300"/>
                </a:solidFill>
                <a:latin typeface="Tahoma" panose="020B0604030504040204" pitchFamily="34" charset="0"/>
              </a:rPr>
              <a:t>High Abstraction</a:t>
            </a:r>
          </a:p>
        </p:txBody>
      </p:sp>
      <p:sp>
        <p:nvSpPr>
          <p:cNvPr id="409620" name="Text Box 20">
            <a:extLst>
              <a:ext uri="{FF2B5EF4-FFF2-40B4-BE49-F238E27FC236}">
                <a16:creationId xmlns:a16="http://schemas.microsoft.com/office/drawing/2014/main" id="{CD5D9E75-F04B-4666-AC8F-D1B3066FB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5970588"/>
            <a:ext cx="14541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b="1" i="1">
                <a:solidFill>
                  <a:srgbClr val="993300"/>
                </a:solidFill>
                <a:latin typeface="Tahoma" panose="020B0604030504040204" pitchFamily="34" charset="0"/>
              </a:rPr>
              <a:t>Low Abstraction</a:t>
            </a:r>
          </a:p>
        </p:txBody>
      </p:sp>
      <p:sp>
        <p:nvSpPr>
          <p:cNvPr id="409621" name="Text Box 21">
            <a:extLst>
              <a:ext uri="{FF2B5EF4-FFF2-40B4-BE49-F238E27FC236}">
                <a16:creationId xmlns:a16="http://schemas.microsoft.com/office/drawing/2014/main" id="{7AAD3B20-9372-4D03-8B86-D7F1E4D3E17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39569" y="3955256"/>
            <a:ext cx="1614488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b="1" i="1">
                <a:solidFill>
                  <a:srgbClr val="993300"/>
                </a:solidFill>
                <a:latin typeface="Tahoma" panose="020B0604030504040204" pitchFamily="34" charset="0"/>
              </a:rPr>
              <a:t>Teaching Cultures</a:t>
            </a:r>
          </a:p>
        </p:txBody>
      </p:sp>
      <p:sp>
        <p:nvSpPr>
          <p:cNvPr id="409622" name="Text Box 22">
            <a:extLst>
              <a:ext uri="{FF2B5EF4-FFF2-40B4-BE49-F238E27FC236}">
                <a16:creationId xmlns:a16="http://schemas.microsoft.com/office/drawing/2014/main" id="{2AB54920-0D63-43D1-81A7-B7557C68DCD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47738" y="3811588"/>
            <a:ext cx="159067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b="1" i="1">
                <a:solidFill>
                  <a:srgbClr val="993300"/>
                </a:solidFill>
                <a:latin typeface="Tahoma" panose="020B0604030504040204" pitchFamily="34" charset="0"/>
              </a:rPr>
              <a:t>Learning Cultures</a:t>
            </a:r>
          </a:p>
        </p:txBody>
      </p:sp>
      <p:sp>
        <p:nvSpPr>
          <p:cNvPr id="409623" name="Text Box 23">
            <a:extLst>
              <a:ext uri="{FF2B5EF4-FFF2-40B4-BE49-F238E27FC236}">
                <a16:creationId xmlns:a16="http://schemas.microsoft.com/office/drawing/2014/main" id="{23240DF7-05AF-4685-B9A5-B2854A084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2479675"/>
            <a:ext cx="2058987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Communities of Practice</a:t>
            </a:r>
          </a:p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The Domain</a:t>
            </a:r>
            <a:b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</a:br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 150</a:t>
            </a:r>
          </a:p>
        </p:txBody>
      </p:sp>
      <p:sp>
        <p:nvSpPr>
          <p:cNvPr id="409624" name="Text Box 24">
            <a:extLst>
              <a:ext uri="{FF2B5EF4-FFF2-40B4-BE49-F238E27FC236}">
                <a16:creationId xmlns:a16="http://schemas.microsoft.com/office/drawing/2014/main" id="{C9278618-D1E2-4913-B615-39DC78FF0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338" y="4800600"/>
            <a:ext cx="205898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Committees &amp; Review Bodies</a:t>
            </a:r>
          </a:p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Bureaucracy</a:t>
            </a:r>
          </a:p>
        </p:txBody>
      </p:sp>
      <p:sp>
        <p:nvSpPr>
          <p:cNvPr id="409625" name="Text Box 25">
            <a:extLst>
              <a:ext uri="{FF2B5EF4-FFF2-40B4-BE49-F238E27FC236}">
                <a16:creationId xmlns:a16="http://schemas.microsoft.com/office/drawing/2014/main" id="{9E2FE1A9-6201-4C62-A040-085CD9E12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2595563"/>
            <a:ext cx="2058988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The Shadow Organisation</a:t>
            </a:r>
          </a:p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Domain of </a:t>
            </a:r>
            <a:b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</a:br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15</a:t>
            </a:r>
          </a:p>
        </p:txBody>
      </p:sp>
      <p:sp>
        <p:nvSpPr>
          <p:cNvPr id="409626" name="Text Box 26">
            <a:extLst>
              <a:ext uri="{FF2B5EF4-FFF2-40B4-BE49-F238E27FC236}">
                <a16:creationId xmlns:a16="http://schemas.microsoft.com/office/drawing/2014/main" id="{52BDECF9-8279-41B3-87FF-D76600DE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4437063"/>
            <a:ext cx="1770062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Chaos the threat of the new</a:t>
            </a:r>
          </a:p>
          <a:p>
            <a:pPr algn="ctr"/>
            <a:r>
              <a:rPr lang="en-GB" altLang="en-US" sz="1600" b="1">
                <a:solidFill>
                  <a:schemeClr val="folHlink"/>
                </a:solidFill>
                <a:latin typeface="Tahoma" panose="020B0604030504040204" pitchFamily="34" charset="0"/>
              </a:rPr>
              <a:t>Crisis management &amp; opportunity</a:t>
            </a:r>
          </a:p>
        </p:txBody>
      </p:sp>
      <p:sp>
        <p:nvSpPr>
          <p:cNvPr id="409627" name="Oval 27">
            <a:extLst>
              <a:ext uri="{FF2B5EF4-FFF2-40B4-BE49-F238E27FC236}">
                <a16:creationId xmlns:a16="http://schemas.microsoft.com/office/drawing/2014/main" id="{76DE7C26-6632-4CDE-A520-1C978518C8F8}"/>
              </a:ext>
            </a:extLst>
          </p:cNvPr>
          <p:cNvSpPr>
            <a:spLocks noChangeArrowheads="1"/>
          </p:cNvSpPr>
          <p:nvPr/>
        </p:nvSpPr>
        <p:spPr bwMode="auto">
          <a:xfrm rot="2563466">
            <a:off x="2817813" y="2152650"/>
            <a:ext cx="1512887" cy="2519363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28" name="Freeform 28">
            <a:extLst>
              <a:ext uri="{FF2B5EF4-FFF2-40B4-BE49-F238E27FC236}">
                <a16:creationId xmlns:a16="http://schemas.microsoft.com/office/drawing/2014/main" id="{FBD6768D-6815-451B-A8C9-69F0D819F7C2}"/>
              </a:ext>
            </a:extLst>
          </p:cNvPr>
          <p:cNvSpPr>
            <a:spLocks/>
          </p:cNvSpPr>
          <p:nvPr/>
        </p:nvSpPr>
        <p:spPr bwMode="auto">
          <a:xfrm>
            <a:off x="1763713" y="2835275"/>
            <a:ext cx="1306512" cy="501650"/>
          </a:xfrm>
          <a:custGeom>
            <a:avLst/>
            <a:gdLst>
              <a:gd name="T0" fmla="*/ 0 w 823"/>
              <a:gd name="T1" fmla="*/ 247 h 316"/>
              <a:gd name="T2" fmla="*/ 525 w 823"/>
              <a:gd name="T3" fmla="*/ 275 h 316"/>
              <a:gd name="T4" fmla="*/ 823 w 823"/>
              <a:gd name="T5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3" h="316">
                <a:moveTo>
                  <a:pt x="0" y="247"/>
                </a:moveTo>
                <a:cubicBezTo>
                  <a:pt x="87" y="252"/>
                  <a:pt x="388" y="316"/>
                  <a:pt x="525" y="275"/>
                </a:cubicBezTo>
                <a:cubicBezTo>
                  <a:pt x="662" y="234"/>
                  <a:pt x="761" y="57"/>
                  <a:pt x="823" y="0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29" name="Freeform 29">
            <a:extLst>
              <a:ext uri="{FF2B5EF4-FFF2-40B4-BE49-F238E27FC236}">
                <a16:creationId xmlns:a16="http://schemas.microsoft.com/office/drawing/2014/main" id="{0C2BEDD1-26DB-4480-B41C-03DAB21EB770}"/>
              </a:ext>
            </a:extLst>
          </p:cNvPr>
          <p:cNvSpPr>
            <a:spLocks/>
          </p:cNvSpPr>
          <p:nvPr/>
        </p:nvSpPr>
        <p:spPr bwMode="auto">
          <a:xfrm>
            <a:off x="1809750" y="2589213"/>
            <a:ext cx="1554163" cy="290512"/>
          </a:xfrm>
          <a:custGeom>
            <a:avLst/>
            <a:gdLst>
              <a:gd name="T0" fmla="*/ 0 w 979"/>
              <a:gd name="T1" fmla="*/ 62 h 183"/>
              <a:gd name="T2" fmla="*/ 474 w 979"/>
              <a:gd name="T3" fmla="*/ 173 h 183"/>
              <a:gd name="T4" fmla="*/ 979 w 979"/>
              <a:gd name="T5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9" h="183">
                <a:moveTo>
                  <a:pt x="0" y="62"/>
                </a:moveTo>
                <a:cubicBezTo>
                  <a:pt x="79" y="80"/>
                  <a:pt x="311" y="183"/>
                  <a:pt x="474" y="173"/>
                </a:cubicBezTo>
                <a:cubicBezTo>
                  <a:pt x="637" y="163"/>
                  <a:pt x="874" y="36"/>
                  <a:pt x="979" y="0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oval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0" name="Freeform 30">
            <a:extLst>
              <a:ext uri="{FF2B5EF4-FFF2-40B4-BE49-F238E27FC236}">
                <a16:creationId xmlns:a16="http://schemas.microsoft.com/office/drawing/2014/main" id="{4B31AEB8-7A1F-4EA2-963F-6745FDA2E1F3}"/>
              </a:ext>
            </a:extLst>
          </p:cNvPr>
          <p:cNvSpPr>
            <a:spLocks/>
          </p:cNvSpPr>
          <p:nvPr/>
        </p:nvSpPr>
        <p:spPr bwMode="auto">
          <a:xfrm>
            <a:off x="2039938" y="2138363"/>
            <a:ext cx="1422400" cy="503237"/>
          </a:xfrm>
          <a:custGeom>
            <a:avLst/>
            <a:gdLst>
              <a:gd name="T0" fmla="*/ 0 w 896"/>
              <a:gd name="T1" fmla="*/ 0 h 317"/>
              <a:gd name="T2" fmla="*/ 238 w 896"/>
              <a:gd name="T3" fmla="*/ 274 h 317"/>
              <a:gd name="T4" fmla="*/ 896 w 896"/>
              <a:gd name="T5" fmla="*/ 25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317">
                <a:moveTo>
                  <a:pt x="0" y="0"/>
                </a:moveTo>
                <a:cubicBezTo>
                  <a:pt x="40" y="46"/>
                  <a:pt x="89" y="231"/>
                  <a:pt x="238" y="274"/>
                </a:cubicBezTo>
                <a:cubicBezTo>
                  <a:pt x="387" y="317"/>
                  <a:pt x="759" y="260"/>
                  <a:pt x="896" y="256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oval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1" name="Freeform 31">
            <a:extLst>
              <a:ext uri="{FF2B5EF4-FFF2-40B4-BE49-F238E27FC236}">
                <a16:creationId xmlns:a16="http://schemas.microsoft.com/office/drawing/2014/main" id="{1DE8B5A8-BA6C-43B4-804A-A076FF599DA8}"/>
              </a:ext>
            </a:extLst>
          </p:cNvPr>
          <p:cNvSpPr>
            <a:spLocks/>
          </p:cNvSpPr>
          <p:nvPr/>
        </p:nvSpPr>
        <p:spPr bwMode="auto">
          <a:xfrm>
            <a:off x="2474913" y="1847850"/>
            <a:ext cx="1146175" cy="608013"/>
          </a:xfrm>
          <a:custGeom>
            <a:avLst/>
            <a:gdLst>
              <a:gd name="T0" fmla="*/ 0 w 722"/>
              <a:gd name="T1" fmla="*/ 0 h 383"/>
              <a:gd name="T2" fmla="*/ 147 w 722"/>
              <a:gd name="T3" fmla="*/ 308 h 383"/>
              <a:gd name="T4" fmla="*/ 722 w 722"/>
              <a:gd name="T5" fmla="*/ 383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2" h="383">
                <a:moveTo>
                  <a:pt x="0" y="0"/>
                </a:moveTo>
                <a:cubicBezTo>
                  <a:pt x="25" y="51"/>
                  <a:pt x="27" y="244"/>
                  <a:pt x="147" y="308"/>
                </a:cubicBezTo>
                <a:cubicBezTo>
                  <a:pt x="267" y="372"/>
                  <a:pt x="602" y="368"/>
                  <a:pt x="722" y="383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oval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2" name="Freeform 32">
            <a:extLst>
              <a:ext uri="{FF2B5EF4-FFF2-40B4-BE49-F238E27FC236}">
                <a16:creationId xmlns:a16="http://schemas.microsoft.com/office/drawing/2014/main" id="{8454B788-0714-4D27-8790-E217CDD57030}"/>
              </a:ext>
            </a:extLst>
          </p:cNvPr>
          <p:cNvSpPr>
            <a:spLocks/>
          </p:cNvSpPr>
          <p:nvPr/>
        </p:nvSpPr>
        <p:spPr bwMode="auto">
          <a:xfrm>
            <a:off x="2925763" y="1630363"/>
            <a:ext cx="1044575" cy="725487"/>
          </a:xfrm>
          <a:custGeom>
            <a:avLst/>
            <a:gdLst>
              <a:gd name="T0" fmla="*/ 0 w 658"/>
              <a:gd name="T1" fmla="*/ 0 h 457"/>
              <a:gd name="T2" fmla="*/ 155 w 658"/>
              <a:gd name="T3" fmla="*/ 347 h 457"/>
              <a:gd name="T4" fmla="*/ 658 w 658"/>
              <a:gd name="T5" fmla="*/ 457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8" h="457">
                <a:moveTo>
                  <a:pt x="0" y="0"/>
                </a:moveTo>
                <a:cubicBezTo>
                  <a:pt x="26" y="58"/>
                  <a:pt x="45" y="271"/>
                  <a:pt x="155" y="347"/>
                </a:cubicBezTo>
                <a:cubicBezTo>
                  <a:pt x="265" y="423"/>
                  <a:pt x="554" y="434"/>
                  <a:pt x="658" y="457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oval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3" name="Freeform 33">
            <a:extLst>
              <a:ext uri="{FF2B5EF4-FFF2-40B4-BE49-F238E27FC236}">
                <a16:creationId xmlns:a16="http://schemas.microsoft.com/office/drawing/2014/main" id="{A36108F2-D5B3-459E-9A30-396B918F7A20}"/>
              </a:ext>
            </a:extLst>
          </p:cNvPr>
          <p:cNvSpPr>
            <a:spLocks/>
          </p:cNvSpPr>
          <p:nvPr/>
        </p:nvSpPr>
        <p:spPr bwMode="auto">
          <a:xfrm>
            <a:off x="4484688" y="3052763"/>
            <a:ext cx="936625" cy="2176462"/>
          </a:xfrm>
          <a:custGeom>
            <a:avLst/>
            <a:gdLst>
              <a:gd name="T0" fmla="*/ 60 w 590"/>
              <a:gd name="T1" fmla="*/ 0 h 1371"/>
              <a:gd name="T2" fmla="*/ 88 w 590"/>
              <a:gd name="T3" fmla="*/ 457 h 1371"/>
              <a:gd name="T4" fmla="*/ 590 w 590"/>
              <a:gd name="T5" fmla="*/ 1371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0" h="1371">
                <a:moveTo>
                  <a:pt x="60" y="0"/>
                </a:moveTo>
                <a:cubicBezTo>
                  <a:pt x="65" y="76"/>
                  <a:pt x="0" y="229"/>
                  <a:pt x="88" y="457"/>
                </a:cubicBezTo>
                <a:cubicBezTo>
                  <a:pt x="176" y="685"/>
                  <a:pt x="486" y="1181"/>
                  <a:pt x="590" y="1371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4" name="Freeform 34">
            <a:extLst>
              <a:ext uri="{FF2B5EF4-FFF2-40B4-BE49-F238E27FC236}">
                <a16:creationId xmlns:a16="http://schemas.microsoft.com/office/drawing/2014/main" id="{BEEEB5E9-9BF6-48F3-9D65-D9EBBAA3EA5E}"/>
              </a:ext>
            </a:extLst>
          </p:cNvPr>
          <p:cNvSpPr>
            <a:spLocks/>
          </p:cNvSpPr>
          <p:nvPr/>
        </p:nvSpPr>
        <p:spPr bwMode="auto">
          <a:xfrm>
            <a:off x="2765425" y="4359275"/>
            <a:ext cx="812800" cy="123825"/>
          </a:xfrm>
          <a:custGeom>
            <a:avLst/>
            <a:gdLst>
              <a:gd name="T0" fmla="*/ 512 w 512"/>
              <a:gd name="T1" fmla="*/ 0 h 78"/>
              <a:gd name="T2" fmla="*/ 165 w 512"/>
              <a:gd name="T3" fmla="*/ 73 h 78"/>
              <a:gd name="T4" fmla="*/ 0 w 512"/>
              <a:gd name="T5" fmla="*/ 2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2" h="78">
                <a:moveTo>
                  <a:pt x="512" y="0"/>
                </a:moveTo>
                <a:cubicBezTo>
                  <a:pt x="454" y="12"/>
                  <a:pt x="250" y="68"/>
                  <a:pt x="165" y="73"/>
                </a:cubicBezTo>
                <a:cubicBezTo>
                  <a:pt x="80" y="78"/>
                  <a:pt x="27" y="35"/>
                  <a:pt x="0" y="27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5" name="Freeform 35">
            <a:extLst>
              <a:ext uri="{FF2B5EF4-FFF2-40B4-BE49-F238E27FC236}">
                <a16:creationId xmlns:a16="http://schemas.microsoft.com/office/drawing/2014/main" id="{A0A2FA69-0304-4621-B871-9A0A63A663EF}"/>
              </a:ext>
            </a:extLst>
          </p:cNvPr>
          <p:cNvSpPr>
            <a:spLocks/>
          </p:cNvSpPr>
          <p:nvPr/>
        </p:nvSpPr>
        <p:spPr bwMode="auto">
          <a:xfrm>
            <a:off x="4391025" y="2451100"/>
            <a:ext cx="196850" cy="561975"/>
          </a:xfrm>
          <a:custGeom>
            <a:avLst/>
            <a:gdLst>
              <a:gd name="T0" fmla="*/ 0 w 124"/>
              <a:gd name="T1" fmla="*/ 0 h 354"/>
              <a:gd name="T2" fmla="*/ 87 w 124"/>
              <a:gd name="T3" fmla="*/ 109 h 354"/>
              <a:gd name="T4" fmla="*/ 124 w 124"/>
              <a:gd name="T5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" h="354">
                <a:moveTo>
                  <a:pt x="0" y="0"/>
                </a:moveTo>
                <a:cubicBezTo>
                  <a:pt x="14" y="18"/>
                  <a:pt x="66" y="50"/>
                  <a:pt x="87" y="109"/>
                </a:cubicBezTo>
                <a:cubicBezTo>
                  <a:pt x="108" y="168"/>
                  <a:pt x="116" y="303"/>
                  <a:pt x="124" y="354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09636" name="Object 36">
            <a:extLst>
              <a:ext uri="{FF2B5EF4-FFF2-40B4-BE49-F238E27FC236}">
                <a16:creationId xmlns:a16="http://schemas.microsoft.com/office/drawing/2014/main" id="{9630F380-C029-4D0B-BDE0-0ADBBE50AE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3528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8" name="Photo Editor Photo" r:id="rId4" imgW="5458587" imgH="5458587" progId="MSPhotoEd.3">
                  <p:embed/>
                </p:oleObj>
              </mc:Choice>
              <mc:Fallback>
                <p:oleObj name="Photo Editor Photo" r:id="rId4" imgW="5458587" imgH="5458587" progId="MSPhotoEd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3528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37" name="Picture 37">
            <a:hlinkClick r:id="" action="ppaction://media"/>
            <a:extLst>
              <a:ext uri="{FF2B5EF4-FFF2-40B4-BE49-F238E27FC236}">
                <a16:creationId xmlns:a16="http://schemas.microsoft.com/office/drawing/2014/main" id="{64DFA4C3-3BB5-4E05-87DF-CE9BD929705C}"/>
              </a:ext>
            </a:extLst>
          </p:cNvPr>
          <p:cNvPicPr>
            <a:picLocks noChangeAspect="1" noChangeArrowheads="1"/>
          </p:cNvPicPr>
          <p:nvPr>
            <a:wavAudioFile r:embed="rId2" name="~PP134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6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3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626" name="Object 2">
            <a:extLst>
              <a:ext uri="{FF2B5EF4-FFF2-40B4-BE49-F238E27FC236}">
                <a16:creationId xmlns:a16="http://schemas.microsoft.com/office/drawing/2014/main" id="{E58702F9-B1A6-4D63-B069-79B5745E85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9050"/>
          <a:ext cx="9144000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8" name="Slide" r:id="rId4" imgW="4549874" imgH="3394541" progId="PowerPoint.Slide.8">
                  <p:embed/>
                </p:oleObj>
              </mc:Choice>
              <mc:Fallback>
                <p:oleObj name="Slide" r:id="rId4" imgW="4549874" imgH="3394541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"/>
                        <a:ext cx="9144000" cy="681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627" name="Picture 3">
            <a:hlinkClick r:id="" action="ppaction://media"/>
            <a:extLst>
              <a:ext uri="{FF2B5EF4-FFF2-40B4-BE49-F238E27FC236}">
                <a16:creationId xmlns:a16="http://schemas.microsoft.com/office/drawing/2014/main" id="{3E6E0DDD-7797-4836-8F15-144551A73398}"/>
              </a:ext>
            </a:extLst>
          </p:cNvPr>
          <p:cNvPicPr>
            <a:picLocks noChangeAspect="1" noChangeArrowheads="1"/>
          </p:cNvPicPr>
          <p:nvPr>
            <a:wavAudioFile r:embed="rId2" name="~PP229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62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>
            <a:extLst>
              <a:ext uri="{FF2B5EF4-FFF2-40B4-BE49-F238E27FC236}">
                <a16:creationId xmlns:a16="http://schemas.microsoft.com/office/drawing/2014/main" id="{934AEBA1-F17B-4132-8562-D8367FA2C1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th-TH" altLang="en-U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Best Practices From Within</a:t>
            </a:r>
          </a:p>
        </p:txBody>
      </p:sp>
      <p:pic>
        <p:nvPicPr>
          <p:cNvPr id="401413" name="Picture 5">
            <a:hlinkClick r:id="" action="ppaction://media"/>
            <a:extLst>
              <a:ext uri="{FF2B5EF4-FFF2-40B4-BE49-F238E27FC236}">
                <a16:creationId xmlns:a16="http://schemas.microsoft.com/office/drawing/2014/main" id="{F2BC5F56-0635-438B-9CA5-1310A3BCEAA7}"/>
              </a:ext>
            </a:extLst>
          </p:cNvPr>
          <p:cNvPicPr>
            <a:picLocks noChangeAspect="1" noChangeArrowheads="1"/>
          </p:cNvPicPr>
          <p:nvPr>
            <a:wavAudioFile r:embed="rId1" name="~PP293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1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141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ext Box 2">
            <a:extLst>
              <a:ext uri="{FF2B5EF4-FFF2-40B4-BE49-F238E27FC236}">
                <a16:creationId xmlns:a16="http://schemas.microsoft.com/office/drawing/2014/main" id="{D0C6013A-2054-447F-8548-051A88ABD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1990725"/>
            <a:ext cx="7802562" cy="4486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เป็นอุบายให้ทุกคนมาร่วม </a:t>
            </a:r>
          </a:p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เป็นอุบายให้หัวหน้ามานำ</a:t>
            </a:r>
          </a:p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เป็นคำถามพื้นฐานที่ต้องถามทุกวัน</a:t>
            </a:r>
          </a:p>
          <a:p>
            <a:pPr lvl="1"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ทำไมเรายังต้องพัฒนาคุณภาพ</a:t>
            </a:r>
          </a:p>
          <a:p>
            <a:pPr lvl="1"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วันพรุ่งนี้ ตัวเราเองจะทำอะไรให้ดีขึ้น</a:t>
            </a:r>
          </a:p>
          <a:p>
            <a:pPr lvl="1"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จะทำให้งานของเราง่ายขึ้นได้อย่างไร </a:t>
            </a:r>
          </a:p>
          <a:p>
            <a:pPr lvl="1"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จะช่วยให้เพื่อนของเราทำงานได้ง่ายขึ้นอย่างไร</a:t>
            </a:r>
          </a:p>
          <a:p>
            <a:pPr lvl="1"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จะทำให้ลูกค้าของเราได้รับคุณค่ามากขึ้นได้อย่างไร</a:t>
            </a:r>
          </a:p>
        </p:txBody>
      </p:sp>
      <p:sp>
        <p:nvSpPr>
          <p:cNvPr id="414723" name="Rectangle 3">
            <a:extLst>
              <a:ext uri="{FF2B5EF4-FFF2-40B4-BE49-F238E27FC236}">
                <a16:creationId xmlns:a16="http://schemas.microsoft.com/office/drawing/2014/main" id="{0033A0E5-E9A8-4C37-BCC5-898D0F63F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09600"/>
            <a:ext cx="7354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r>
              <a:rPr lang="th-TH" altLang="en-US" sz="4800" b="1">
                <a:latin typeface="BrowalliaUPC" panose="020B0604020202020204" pitchFamily="34" charset="-34"/>
                <a:cs typeface="JasmineUPC" panose="02020603050405020304" pitchFamily="18" charset="-34"/>
              </a:rPr>
              <a:t>บันไดขั้นแรก: หัวหน้าพาทำคุณภาพ</a:t>
            </a:r>
          </a:p>
        </p:txBody>
      </p:sp>
      <p:pic>
        <p:nvPicPr>
          <p:cNvPr id="414724" name="Picture 4">
            <a:hlinkClick r:id="" action="ppaction://media"/>
            <a:extLst>
              <a:ext uri="{FF2B5EF4-FFF2-40B4-BE49-F238E27FC236}">
                <a16:creationId xmlns:a16="http://schemas.microsoft.com/office/drawing/2014/main" id="{D23A5F9C-E81A-4AF6-A8CC-59F282940B98}"/>
              </a:ext>
            </a:extLst>
          </p:cNvPr>
          <p:cNvPicPr>
            <a:picLocks noChangeAspect="1" noChangeArrowheads="1"/>
          </p:cNvPicPr>
          <p:nvPr>
            <a:wavAudioFile r:embed="rId1" name="~PP215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709A20-4A28-4374-8F0C-6AAC9AE5A476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3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4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472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Text Box 2">
            <a:extLst>
              <a:ext uri="{FF2B5EF4-FFF2-40B4-BE49-F238E27FC236}">
                <a16:creationId xmlns:a16="http://schemas.microsoft.com/office/drawing/2014/main" id="{E5CD4821-DED4-4D1B-AD0D-9F52C5AB6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85950"/>
            <a:ext cx="8794750" cy="4486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เป็นอุบายในการดักจับเหตุการณ์ไม่พึงประสงค์</a:t>
            </a:r>
          </a:p>
          <a:p>
            <a:pPr>
              <a:buFontTx/>
              <a:buChar char="-"/>
            </a:pPr>
            <a:r>
              <a:rPr lang="en-US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ทบทวนทั้งเรื่องเล็ก (Complaint) ถึงเรื่องใหญ่ (Sentinel Event)</a:t>
            </a:r>
          </a:p>
          <a:p>
            <a:pPr>
              <a:buFontTx/>
              <a:buChar char="-"/>
            </a:pPr>
            <a:r>
              <a:rPr lang="en-US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Root Cause Analysis </a:t>
            </a: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มีทั้งแบบพิสดารและแบบเรียบง่าย</a:t>
            </a:r>
          </a:p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สำคัญที่การเข้าไปศึกษาเหตุการณ์จริง </a:t>
            </a:r>
            <a:endParaRPr lang="en-US" altLang="en-US" sz="3600" b="1">
              <a:solidFill>
                <a:srgbClr val="0033CC"/>
              </a:solidFill>
              <a:latin typeface="Browallia New" panose="020B0604020202020204" pitchFamily="34" charset="-34"/>
            </a:endParaRPr>
          </a:p>
          <a:p>
            <a:pPr>
              <a:buFontTx/>
              <a:buChar char="-"/>
            </a:pPr>
            <a:r>
              <a:rPr lang="en-US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</a:t>
            </a: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ใช้ </a:t>
            </a:r>
            <a:r>
              <a:rPr lang="en-US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System Approach </a:t>
            </a: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ในการแก้ไขป้องกัน</a:t>
            </a:r>
          </a:p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เกิดองค์ความรู้ใหม่ </a:t>
            </a:r>
          </a:p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ทั่วโลกให้ความสำคัญกับการรายงานและความรู้ที่จะป้องกัน</a:t>
            </a:r>
          </a:p>
          <a:p>
            <a:pPr>
              <a:buFontTx/>
              <a:buChar char="-"/>
            </a:pPr>
            <a:r>
              <a:rPr lang="th-TH" altLang="en-US" sz="3600" b="1">
                <a:solidFill>
                  <a:srgbClr val="0033CC"/>
                </a:solidFill>
                <a:latin typeface="Browallia New" panose="020B0604020202020204" pitchFamily="34" charset="-34"/>
              </a:rPr>
              <a:t> เน้นการเรียนรู้มากกว่าความสมบูรณ์ของการรายงาน</a:t>
            </a:r>
          </a:p>
        </p:txBody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F985C6F0-8FFB-4FA0-8725-232EEBB2B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1pPr>
            <a:lvl2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2pPr>
            <a:lvl3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3pPr>
            <a:lvl4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4pPr>
            <a:lvl5pPr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  <a:cs typeface="BrowalliaUPC" panose="020B0604020202020204" pitchFamily="34" charset="-34"/>
              </a:defRPr>
            </a:lvl9pPr>
          </a:lstStyle>
          <a:p>
            <a:r>
              <a:rPr lang="th-TH" altLang="en-US" sz="5200" b="1">
                <a:latin typeface="BrowalliaUPC" panose="020B0604020202020204" pitchFamily="34" charset="-34"/>
              </a:rPr>
              <a:t>บันไดขั้นแรก: ทบทวนเพื่อป้องกัน</a:t>
            </a:r>
          </a:p>
        </p:txBody>
      </p:sp>
      <p:pic>
        <p:nvPicPr>
          <p:cNvPr id="415748" name="Picture 4">
            <a:hlinkClick r:id="" action="ppaction://media"/>
            <a:extLst>
              <a:ext uri="{FF2B5EF4-FFF2-40B4-BE49-F238E27FC236}">
                <a16:creationId xmlns:a16="http://schemas.microsoft.com/office/drawing/2014/main" id="{6264CBEE-7FE1-46AC-84C4-2CF813BA795E}"/>
              </a:ext>
            </a:extLst>
          </p:cNvPr>
          <p:cNvPicPr>
            <a:picLocks noChangeAspect="1" noChangeArrowheads="1"/>
          </p:cNvPicPr>
          <p:nvPr>
            <a:wavAudioFile r:embed="rId1" name="~PP298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61388A-5EF2-464F-8BF9-BAA03583D975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29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5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74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BCE188E7-C9D9-4AB9-B244-938253E758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3482322C-8E96-4429-AE92-9C2CC40401C3}" type="slidenum">
              <a:rPr lang="en-US" altLang="en-US"/>
              <a:pPr/>
              <a:t>56</a:t>
            </a:fld>
            <a:endParaRPr lang="th-TH" altLang="en-US"/>
          </a:p>
        </p:txBody>
      </p:sp>
      <p:sp>
        <p:nvSpPr>
          <p:cNvPr id="420866" name="Rectangle 2">
            <a:extLst>
              <a:ext uri="{FF2B5EF4-FFF2-40B4-BE49-F238E27FC236}">
                <a16:creationId xmlns:a16="http://schemas.microsoft.com/office/drawing/2014/main" id="{4A8BB1A1-4DB1-4AA2-BDB2-B1B7A75119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0854" y="836712"/>
            <a:ext cx="6400800" cy="2273300"/>
          </a:xfrm>
        </p:spPr>
        <p:txBody>
          <a:bodyPr/>
          <a:lstStyle/>
          <a:p>
            <a:r>
              <a:rPr lang="th-TH" altLang="en-US" dirty="0" err="1">
                <a:solidFill>
                  <a:srgbClr val="6600CC"/>
                </a:solidFill>
              </a:rPr>
              <a:t>Appreciative</a:t>
            </a:r>
            <a:r>
              <a:rPr lang="th-TH" altLang="en-US" dirty="0">
                <a:solidFill>
                  <a:srgbClr val="6600CC"/>
                </a:solidFill>
              </a:rPr>
              <a:t>:</a:t>
            </a:r>
            <a:br>
              <a:rPr lang="th-TH" altLang="en-US" dirty="0"/>
            </a:br>
            <a:r>
              <a:rPr lang="th-TH" altLang="en-US" sz="3200" i="1" dirty="0" err="1">
                <a:solidFill>
                  <a:schemeClr val="tx1"/>
                </a:solidFill>
              </a:rPr>
              <a:t>valuing</a:t>
            </a:r>
            <a:r>
              <a:rPr lang="th-TH" altLang="en-US" sz="3200" i="1" dirty="0">
                <a:solidFill>
                  <a:schemeClr val="tx1"/>
                </a:solidFill>
              </a:rPr>
              <a:t>; </a:t>
            </a:r>
            <a:r>
              <a:rPr lang="th-TH" altLang="en-US" sz="3200" i="1" dirty="0" err="1">
                <a:solidFill>
                  <a:schemeClr val="tx1"/>
                </a:solidFill>
              </a:rPr>
              <a:t>the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act</a:t>
            </a:r>
            <a:r>
              <a:rPr lang="th-TH" altLang="en-US" sz="3200" i="1" dirty="0">
                <a:solidFill>
                  <a:schemeClr val="tx1"/>
                </a:solidFill>
              </a:rPr>
              <a:t> of </a:t>
            </a:r>
            <a:r>
              <a:rPr lang="th-TH" altLang="en-US" sz="3200" i="1" dirty="0" err="1">
                <a:solidFill>
                  <a:schemeClr val="tx1"/>
                </a:solidFill>
              </a:rPr>
              <a:t>recognizing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the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best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in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people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or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the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world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around</a:t>
            </a:r>
            <a:r>
              <a:rPr lang="th-TH" altLang="en-US" sz="3200" i="1" dirty="0">
                <a:solidFill>
                  <a:schemeClr val="tx1"/>
                </a:solidFill>
              </a:rPr>
              <a:t> </a:t>
            </a:r>
            <a:r>
              <a:rPr lang="th-TH" altLang="en-US" sz="3200" i="1" dirty="0" err="1">
                <a:solidFill>
                  <a:schemeClr val="tx1"/>
                </a:solidFill>
              </a:rPr>
              <a:t>us</a:t>
            </a:r>
            <a:endParaRPr lang="th-TH" altLang="en-US" dirty="0">
              <a:solidFill>
                <a:schemeClr val="tx1"/>
              </a:solidFill>
              <a:latin typeface="TimesNewRomanPS-ItalicMT"/>
            </a:endParaRPr>
          </a:p>
        </p:txBody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C77A51E5-FC73-4CE4-A68E-7E1A6FA14A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95004" y="3747989"/>
            <a:ext cx="6032500" cy="1003300"/>
          </a:xfrm>
        </p:spPr>
        <p:txBody>
          <a:bodyPr/>
          <a:lstStyle/>
          <a:p>
            <a:r>
              <a:rPr lang="th-TH" altLang="en-US" dirty="0" err="1"/>
              <a:t>Inquiry</a:t>
            </a:r>
            <a:r>
              <a:rPr lang="th-TH" altLang="en-US" dirty="0"/>
              <a:t>:</a:t>
            </a:r>
          </a:p>
          <a:p>
            <a:r>
              <a:rPr lang="th-TH" altLang="en-US" sz="2800" dirty="0" err="1"/>
              <a:t>the</a:t>
            </a:r>
            <a:r>
              <a:rPr lang="th-TH" altLang="en-US" sz="2800" dirty="0"/>
              <a:t> </a:t>
            </a:r>
            <a:r>
              <a:rPr lang="th-TH" altLang="en-US" sz="2800" dirty="0" err="1"/>
              <a:t>act</a:t>
            </a:r>
            <a:r>
              <a:rPr lang="th-TH" altLang="en-US" sz="2800" dirty="0"/>
              <a:t> of </a:t>
            </a:r>
            <a:r>
              <a:rPr lang="th-TH" altLang="en-US" sz="2800" dirty="0" err="1"/>
              <a:t>exploration</a:t>
            </a:r>
            <a:r>
              <a:rPr lang="th-TH" altLang="en-US" sz="2800" dirty="0"/>
              <a:t> and </a:t>
            </a:r>
            <a:r>
              <a:rPr lang="th-TH" altLang="en-US" sz="2800" dirty="0" err="1"/>
              <a:t>discovery</a:t>
            </a:r>
            <a:r>
              <a:rPr lang="th-TH" altLang="en-US" sz="2800" dirty="0"/>
              <a:t>.</a:t>
            </a:r>
            <a:endParaRPr lang="th-TH" altLang="en-US" dirty="0"/>
          </a:p>
        </p:txBody>
      </p:sp>
      <p:sp>
        <p:nvSpPr>
          <p:cNvPr id="420868" name="Rectangle 4">
            <a:extLst>
              <a:ext uri="{FF2B5EF4-FFF2-40B4-BE49-F238E27FC236}">
                <a16:creationId xmlns:a16="http://schemas.microsoft.com/office/drawing/2014/main" id="{87B43747-A280-452A-AFAC-E5B3284D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762" y="6483350"/>
            <a:ext cx="378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 dirty="0" err="1">
                <a:latin typeface="TimesNewRomanPS-BoldMT"/>
              </a:rPr>
              <a:t>David</a:t>
            </a:r>
            <a:r>
              <a:rPr lang="th-TH" altLang="en-US" b="1" dirty="0">
                <a:latin typeface="TimesNewRomanPS-BoldMT"/>
              </a:rPr>
              <a:t> L. </a:t>
            </a:r>
            <a:r>
              <a:rPr lang="th-TH" altLang="en-US" b="1" dirty="0" err="1">
                <a:latin typeface="TimesNewRomanPS-BoldMT"/>
              </a:rPr>
              <a:t>Cooperrider</a:t>
            </a:r>
            <a:r>
              <a:rPr lang="th-TH" altLang="en-US" b="1" dirty="0">
                <a:latin typeface="TimesNewRomanPS-BoldMT"/>
              </a:rPr>
              <a:t> and </a:t>
            </a:r>
            <a:r>
              <a:rPr lang="th-TH" altLang="en-US" b="1" dirty="0" err="1">
                <a:latin typeface="TimesNewRomanPS-BoldMT"/>
              </a:rPr>
              <a:t>Diana</a:t>
            </a:r>
            <a:r>
              <a:rPr lang="th-TH" altLang="en-US" b="1" dirty="0">
                <a:latin typeface="TimesNewRomanPS-BoldMT"/>
              </a:rPr>
              <a:t> </a:t>
            </a:r>
            <a:r>
              <a:rPr lang="th-TH" altLang="en-US" b="1" dirty="0" err="1">
                <a:latin typeface="TimesNewRomanPS-BoldMT"/>
              </a:rPr>
              <a:t>Whitney</a:t>
            </a:r>
            <a:endParaRPr lang="th-TH" altLang="en-US" b="1" dirty="0">
              <a:latin typeface="TimesNewRomanPS-BoldMT"/>
            </a:endParaRPr>
          </a:p>
        </p:txBody>
      </p:sp>
      <p:pic>
        <p:nvPicPr>
          <p:cNvPr id="420869" name="Picture 5">
            <a:hlinkClick r:id="" action="ppaction://media"/>
            <a:extLst>
              <a:ext uri="{FF2B5EF4-FFF2-40B4-BE49-F238E27FC236}">
                <a16:creationId xmlns:a16="http://schemas.microsoft.com/office/drawing/2014/main" id="{936DA6B2-B444-4545-ADD1-EF489AD997A4}"/>
              </a:ext>
            </a:extLst>
          </p:cNvPr>
          <p:cNvPicPr>
            <a:picLocks noChangeAspect="1" noChangeArrowheads="1"/>
          </p:cNvPicPr>
          <p:nvPr>
            <a:wavAudioFile r:embed="rId1" name="~PP31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0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86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8FA52B95-43C1-4961-9E38-38956C58A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14425"/>
          </a:xfrm>
        </p:spPr>
        <p:txBody>
          <a:bodyPr/>
          <a:lstStyle/>
          <a:p>
            <a:r>
              <a:rPr lang="th-TH" altLang="en-US"/>
              <a:t>Steps in AI</a:t>
            </a:r>
          </a:p>
        </p:txBody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80C8765D-D8A0-431B-ABC9-D73F51995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01000" cy="4648200"/>
          </a:xfrm>
          <a:solidFill>
            <a:srgbClr val="99FF99"/>
          </a:solidFill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1. Choose a </a:t>
            </a:r>
            <a:r>
              <a:rPr lang="th-TH" altLang="en-US" sz="2000" b="1">
                <a:solidFill>
                  <a:srgbClr val="6600CC"/>
                </a:solidFill>
              </a:rPr>
              <a:t>positive topic</a:t>
            </a:r>
            <a:r>
              <a:rPr lang="th-TH" altLang="en-US" sz="2000">
                <a:solidFill>
                  <a:srgbClr val="800000"/>
                </a:solidFill>
              </a:rPr>
              <a:t> as the focus of inquiry</a:t>
            </a:r>
            <a:endParaRPr lang="th-TH" altLang="en-US" sz="2400">
              <a:solidFill>
                <a:srgbClr val="8000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2. Create </a:t>
            </a:r>
            <a:r>
              <a:rPr lang="th-TH" altLang="en-US" sz="2000" b="1">
                <a:solidFill>
                  <a:srgbClr val="6600CC"/>
                </a:solidFill>
              </a:rPr>
              <a:t>questions </a:t>
            </a:r>
            <a:r>
              <a:rPr lang="th-TH" altLang="en-US" sz="2000">
                <a:solidFill>
                  <a:srgbClr val="800000"/>
                </a:solidFill>
              </a:rPr>
              <a:t>to explore the topic</a:t>
            </a:r>
            <a:endParaRPr lang="th-TH" altLang="en-US" sz="2400">
              <a:solidFill>
                <a:srgbClr val="8000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3. Use the questions to conduct </a:t>
            </a:r>
            <a:r>
              <a:rPr lang="th-TH" altLang="en-US" sz="2000" b="1">
                <a:solidFill>
                  <a:srgbClr val="6600CC"/>
                </a:solidFill>
              </a:rPr>
              <a:t>interviews or share stories</a:t>
            </a:r>
            <a:r>
              <a:rPr lang="th-TH" altLang="en-US" sz="2000">
                <a:solidFill>
                  <a:srgbClr val="800000"/>
                </a:solidFill>
              </a:rPr>
              <a:t> about the topic</a:t>
            </a:r>
            <a:endParaRPr lang="th-TH" altLang="en-US" sz="2400">
              <a:solidFill>
                <a:srgbClr val="8000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4. Locate </a:t>
            </a:r>
            <a:r>
              <a:rPr lang="th-TH" altLang="en-US" sz="2000" b="1">
                <a:solidFill>
                  <a:srgbClr val="6600CC"/>
                </a:solidFill>
              </a:rPr>
              <a:t>themes</a:t>
            </a:r>
            <a:r>
              <a:rPr lang="th-TH" altLang="en-US" sz="2000">
                <a:solidFill>
                  <a:srgbClr val="800000"/>
                </a:solidFill>
              </a:rPr>
              <a:t> that appear in the stories</a:t>
            </a:r>
            <a:endParaRPr lang="th-TH" altLang="en-US" sz="2400">
              <a:solidFill>
                <a:srgbClr val="8000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5. From these themes, create a </a:t>
            </a:r>
            <a:r>
              <a:rPr lang="th-TH" altLang="en-US" sz="2000" b="1">
                <a:solidFill>
                  <a:srgbClr val="6600CC"/>
                </a:solidFill>
              </a:rPr>
              <a:t>shared image</a:t>
            </a:r>
            <a:r>
              <a:rPr lang="th-TH" altLang="en-US" sz="2000">
                <a:solidFill>
                  <a:srgbClr val="800000"/>
                </a:solidFill>
              </a:rPr>
              <a:t> for a preferred future, i.e., a provocative proposition</a:t>
            </a:r>
            <a:endParaRPr lang="th-TH" altLang="en-US" sz="2400">
              <a:solidFill>
                <a:srgbClr val="8000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6. Find </a:t>
            </a:r>
            <a:r>
              <a:rPr lang="th-TH" altLang="en-US" sz="2000" b="1">
                <a:solidFill>
                  <a:srgbClr val="6600CC"/>
                </a:solidFill>
              </a:rPr>
              <a:t>innovative ways</a:t>
            </a:r>
            <a:r>
              <a:rPr lang="th-TH" altLang="en-US" sz="2000">
                <a:solidFill>
                  <a:srgbClr val="800000"/>
                </a:solidFill>
              </a:rPr>
              <a:t> to create that future, i.e., strategic intentions</a:t>
            </a:r>
            <a:endParaRPr lang="th-TH" altLang="en-US" sz="2400">
              <a:solidFill>
                <a:srgbClr val="8000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th-TH" altLang="en-US" sz="2000">
                <a:solidFill>
                  <a:srgbClr val="800000"/>
                </a:solidFill>
              </a:rPr>
              <a:t>7. Use the provocative proposition and strategic intentions to </a:t>
            </a:r>
            <a:r>
              <a:rPr lang="th-TH" altLang="en-US" sz="2000" b="1">
                <a:solidFill>
                  <a:srgbClr val="6600CC"/>
                </a:solidFill>
              </a:rPr>
              <a:t>guide individual, group, and</a:t>
            </a:r>
            <a:r>
              <a:rPr lang="th-TH" altLang="en-US" sz="2400" b="1">
                <a:solidFill>
                  <a:srgbClr val="6600CC"/>
                </a:solidFill>
              </a:rPr>
              <a:t> </a:t>
            </a:r>
            <a:r>
              <a:rPr lang="th-TH" altLang="en-US" sz="2000" b="1">
                <a:solidFill>
                  <a:srgbClr val="6600CC"/>
                </a:solidFill>
              </a:rPr>
              <a:t>organizational behavior</a:t>
            </a:r>
            <a:endParaRPr lang="th-TH" altLang="en-US" sz="2400"/>
          </a:p>
          <a:p>
            <a:pPr>
              <a:buFont typeface="Wingdings" panose="05000000000000000000" pitchFamily="2" charset="2"/>
              <a:buNone/>
            </a:pPr>
            <a:endParaRPr lang="th-TH" altLang="en-US" sz="2400"/>
          </a:p>
        </p:txBody>
      </p:sp>
      <p:pic>
        <p:nvPicPr>
          <p:cNvPr id="422916" name="Picture 4">
            <a:hlinkClick r:id="" action="ppaction://media"/>
            <a:extLst>
              <a:ext uri="{FF2B5EF4-FFF2-40B4-BE49-F238E27FC236}">
                <a16:creationId xmlns:a16="http://schemas.microsoft.com/office/drawing/2014/main" id="{7577AEF1-3BE6-48FC-84F9-4672D6EA347D}"/>
              </a:ext>
            </a:extLst>
          </p:cNvPr>
          <p:cNvPicPr>
            <a:picLocks noChangeAspect="1" noChangeArrowheads="1"/>
          </p:cNvPicPr>
          <p:nvPr>
            <a:wavAudioFile r:embed="rId1" name="~PP368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7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2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291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88149648-D07F-42F9-B917-0049BA6D2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04875"/>
          </a:xfrm>
        </p:spPr>
        <p:txBody>
          <a:bodyPr/>
          <a:lstStyle/>
          <a:p>
            <a:r>
              <a:rPr lang="th-TH" altLang="en-US"/>
              <a:t>Interview Protocol</a:t>
            </a:r>
          </a:p>
        </p:txBody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675CDA1F-7A89-4BEF-93B0-FCBC95767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01000" cy="4800600"/>
          </a:xfrm>
          <a:solidFill>
            <a:srgbClr val="99FF99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/>
              <a:t>II.   Making a difference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/>
              <a:t>Think of a moment when you felt particularly successful, a time you had an influence on the outcome of something that was important.</a:t>
            </a:r>
          </a:p>
          <a:p>
            <a:pPr lvl="1"/>
            <a:r>
              <a:rPr lang="en-US" altLang="en-US" sz="2000"/>
              <a:t>What was going on?</a:t>
            </a:r>
          </a:p>
          <a:p>
            <a:pPr lvl="1"/>
            <a:r>
              <a:rPr lang="en-US" altLang="en-US" sz="2000"/>
              <a:t>What factors made this a significant experience? </a:t>
            </a:r>
          </a:p>
          <a:p>
            <a:pPr lvl="1"/>
            <a:r>
              <a:rPr lang="en-US" altLang="en-US" sz="2000"/>
              <a:t>What was it about you, your personal qualities that contributed to this?  </a:t>
            </a:r>
          </a:p>
          <a:p>
            <a:pPr lvl="1"/>
            <a:r>
              <a:rPr lang="en-US" altLang="en-US" sz="2000"/>
              <a:t>What others were involved and how were they significant?  </a:t>
            </a:r>
          </a:p>
          <a:p>
            <a:pPr lvl="1"/>
            <a:r>
              <a:rPr lang="en-US" altLang="en-US" sz="2000"/>
              <a:t>What was it about the condition, system or organization that helped make this such an important and successful experience? </a:t>
            </a:r>
          </a:p>
        </p:txBody>
      </p:sp>
      <p:sp>
        <p:nvSpPr>
          <p:cNvPr id="423940" name="Text Box 4">
            <a:extLst>
              <a:ext uri="{FF2B5EF4-FFF2-40B4-BE49-F238E27FC236}">
                <a16:creationId xmlns:a16="http://schemas.microsoft.com/office/drawing/2014/main" id="{1D736F95-EDBA-4A32-9121-B7A97529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6319838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1600">
                <a:latin typeface="Times New Roman" panose="02020603050405020304" pitchFamily="18" charset="0"/>
              </a:rPr>
              <a:t>US Navy</a:t>
            </a:r>
          </a:p>
        </p:txBody>
      </p:sp>
      <p:pic>
        <p:nvPicPr>
          <p:cNvPr id="423941" name="Picture 5">
            <a:hlinkClick r:id="" action="ppaction://media"/>
            <a:extLst>
              <a:ext uri="{FF2B5EF4-FFF2-40B4-BE49-F238E27FC236}">
                <a16:creationId xmlns:a16="http://schemas.microsoft.com/office/drawing/2014/main" id="{5DF28991-DA1A-40D6-B116-CEEFA19F52C4}"/>
              </a:ext>
            </a:extLst>
          </p:cNvPr>
          <p:cNvPicPr>
            <a:picLocks noChangeAspect="1" noChangeArrowheads="1"/>
          </p:cNvPicPr>
          <p:nvPr>
            <a:wavAudioFile r:embed="rId1" name="~PP97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39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3941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>
            <a:extLst>
              <a:ext uri="{FF2B5EF4-FFF2-40B4-BE49-F238E27FC236}">
                <a16:creationId xmlns:a16="http://schemas.microsoft.com/office/drawing/2014/main" id="{3B3282CB-D5DA-4D49-887D-48C92D890D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04875"/>
          </a:xfrm>
        </p:spPr>
        <p:txBody>
          <a:bodyPr/>
          <a:lstStyle/>
          <a:p>
            <a:r>
              <a:rPr lang="th-TH" altLang="en-US" sz="3600"/>
              <a:t>A</a:t>
            </a:r>
            <a:r>
              <a:rPr lang="en-US" altLang="en-US" sz="3600"/>
              <a:t>pproach from the Other Side</a:t>
            </a:r>
            <a:endParaRPr lang="th-TH" altLang="en-US" sz="3600"/>
          </a:p>
        </p:txBody>
      </p:sp>
      <p:sp>
        <p:nvSpPr>
          <p:cNvPr id="424963" name="Rectangle 3">
            <a:extLst>
              <a:ext uri="{FF2B5EF4-FFF2-40B4-BE49-F238E27FC236}">
                <a16:creationId xmlns:a16="http://schemas.microsoft.com/office/drawing/2014/main" id="{EFAD6FA4-2708-4002-96AA-393AB532D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77200" cy="4724400"/>
          </a:xfrm>
          <a:solidFill>
            <a:srgbClr val="99FF99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th-TH" altLang="en-US" sz="2000" i="1"/>
              <a:t>We concentrate enormous resources on correcting problems that have relatively minor impact on our overall service and performance (and which)…when used continually and over a long period of time, this approach can lead to a </a:t>
            </a:r>
            <a:r>
              <a:rPr lang="th-TH" altLang="en-US" sz="2400" b="1" i="1">
                <a:solidFill>
                  <a:srgbClr val="6600CC"/>
                </a:solidFill>
              </a:rPr>
              <a:t>negative culture</a:t>
            </a:r>
            <a:r>
              <a:rPr lang="th-TH" altLang="en-US" sz="2000" i="1"/>
              <a:t>.</a:t>
            </a:r>
          </a:p>
          <a:p>
            <a:pPr>
              <a:buFont typeface="Wingdings" panose="05000000000000000000" pitchFamily="2" charset="2"/>
              <a:buNone/>
            </a:pPr>
            <a:r>
              <a:rPr lang="th-TH" altLang="en-US" sz="2000" i="1"/>
              <a:t>If you combine a negative culture with all the challenges we face today, it could be easy to convince ourselves that we have too many problem to overcome—to slip into </a:t>
            </a:r>
            <a:r>
              <a:rPr lang="th-TH" altLang="en-US" sz="2400" b="1" i="1">
                <a:solidFill>
                  <a:srgbClr val="6600CC"/>
                </a:solidFill>
              </a:rPr>
              <a:t>a paralyzing sense of hopelessness</a:t>
            </a:r>
            <a:r>
              <a:rPr lang="th-TH" altLang="en-US" sz="2000" i="1"/>
              <a:t>….Don’t get me wrong. I’m not advocating mindless happy talk. </a:t>
            </a:r>
          </a:p>
          <a:p>
            <a:pPr>
              <a:buFont typeface="Wingdings" panose="05000000000000000000" pitchFamily="2" charset="2"/>
              <a:buNone/>
            </a:pPr>
            <a:r>
              <a:rPr lang="th-TH" altLang="en-US" sz="2400" b="1" i="1">
                <a:solidFill>
                  <a:schemeClr val="tx2"/>
                </a:solidFill>
              </a:rPr>
              <a:t>Appreciative Inquiry is a complex science designed to make thing better. We can’t ignore problems—we just need to approach them from the other side”.</a:t>
            </a:r>
            <a:endParaRPr lang="th-TH" altLang="en-US" sz="2000"/>
          </a:p>
        </p:txBody>
      </p:sp>
      <p:sp>
        <p:nvSpPr>
          <p:cNvPr id="424964" name="Text Box 4">
            <a:extLst>
              <a:ext uri="{FF2B5EF4-FFF2-40B4-BE49-F238E27FC236}">
                <a16:creationId xmlns:a16="http://schemas.microsoft.com/office/drawing/2014/main" id="{A0A2EEE7-6689-4BBD-8143-CC557AC02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198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1600">
                <a:latin typeface="Times New Roman" panose="02020603050405020304" pitchFamily="18" charset="0"/>
              </a:rPr>
              <a:t>Tom White, 1996</a:t>
            </a:r>
          </a:p>
        </p:txBody>
      </p:sp>
      <p:pic>
        <p:nvPicPr>
          <p:cNvPr id="424965" name="Picture 5">
            <a:hlinkClick r:id="" action="ppaction://media"/>
            <a:extLst>
              <a:ext uri="{FF2B5EF4-FFF2-40B4-BE49-F238E27FC236}">
                <a16:creationId xmlns:a16="http://schemas.microsoft.com/office/drawing/2014/main" id="{A68B2E0D-60EA-4C32-B3E9-D505692DA95D}"/>
              </a:ext>
            </a:extLst>
          </p:cNvPr>
          <p:cNvPicPr>
            <a:picLocks noChangeAspect="1" noChangeArrowheads="1"/>
          </p:cNvPicPr>
          <p:nvPr>
            <a:wavAudioFile r:embed="rId1" name="~PP143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4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49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>
            <a:extLst>
              <a:ext uri="{FF2B5EF4-FFF2-40B4-BE49-F238E27FC236}">
                <a16:creationId xmlns:a16="http://schemas.microsoft.com/office/drawing/2014/main" id="{84BD83DB-03CC-4FE3-A6AE-C2AA4A5A3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152400"/>
            <a:ext cx="7793037" cy="1462088"/>
          </a:xfrm>
        </p:spPr>
        <p:txBody>
          <a:bodyPr/>
          <a:lstStyle/>
          <a:p>
            <a:r>
              <a:rPr lang="en-US" altLang="en-US"/>
              <a:t>Critical Focus</a:t>
            </a:r>
          </a:p>
        </p:txBody>
      </p:sp>
      <p:pic>
        <p:nvPicPr>
          <p:cNvPr id="425987" name="Picture 3">
            <a:extLst>
              <a:ext uri="{FF2B5EF4-FFF2-40B4-BE49-F238E27FC236}">
                <a16:creationId xmlns:a16="http://schemas.microsoft.com/office/drawing/2014/main" id="{AA81070A-B162-4922-AC20-D9A774FE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36417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5988" name="Text Box 4">
            <a:extLst>
              <a:ext uri="{FF2B5EF4-FFF2-40B4-BE49-F238E27FC236}">
                <a16:creationId xmlns:a16="http://schemas.microsoft.com/office/drawing/2014/main" id="{6733C775-5CDE-4043-A60C-5C44C4084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438400"/>
            <a:ext cx="35052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i="1">
                <a:latin typeface="Arial" panose="020B0604020202020204" pitchFamily="34" charset="0"/>
              </a:rPr>
              <a:t>“How High?”</a:t>
            </a:r>
          </a:p>
          <a:p>
            <a:pPr algn="ctr">
              <a:spcBef>
                <a:spcPct val="50000"/>
              </a:spcBef>
            </a:pPr>
            <a:endParaRPr lang="en-US" altLang="en-US" sz="1400" b="1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400" b="1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1400" b="1" i="1">
                <a:latin typeface="Arial" panose="020B0604020202020204" pitchFamily="34" charset="0"/>
              </a:rPr>
              <a:t>“How does he vault that high?”</a:t>
            </a:r>
          </a:p>
          <a:p>
            <a:pPr algn="ctr">
              <a:spcBef>
                <a:spcPct val="50000"/>
              </a:spcBef>
            </a:pPr>
            <a:endParaRPr lang="en-US" altLang="en-US" sz="1400" b="1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400" b="1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Technique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Coaching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Conditioning, Nutrition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Psychological Preparation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Choice of pole</a:t>
            </a:r>
          </a:p>
        </p:txBody>
      </p:sp>
      <p:sp>
        <p:nvSpPr>
          <p:cNvPr id="425989" name="Text Box 5">
            <a:extLst>
              <a:ext uri="{FF2B5EF4-FFF2-40B4-BE49-F238E27FC236}">
                <a16:creationId xmlns:a16="http://schemas.microsoft.com/office/drawing/2014/main" id="{3278D514-5AD9-434E-92FE-1D221A377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3657600" cy="3048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  <a:latin typeface="Comic Sans MS" panose="030F0702030302020204" pitchFamily="66" charset="0"/>
              </a:rPr>
              <a:t>WRONG FOCUS</a:t>
            </a:r>
            <a:endParaRPr lang="en-US" altLang="en-US" sz="1400" b="1">
              <a:solidFill>
                <a:schemeClr val="hlink"/>
              </a:solidFill>
              <a:latin typeface="Comic Sans MS" panose="030F0702030302020204" pitchFamily="66" charset="0"/>
            </a:endParaRPr>
          </a:p>
        </p:txBody>
      </p:sp>
      <p:sp>
        <p:nvSpPr>
          <p:cNvPr id="425990" name="Text Box 6">
            <a:extLst>
              <a:ext uri="{FF2B5EF4-FFF2-40B4-BE49-F238E27FC236}">
                <a16:creationId xmlns:a16="http://schemas.microsoft.com/office/drawing/2014/main" id="{D1D93531-7AFE-4455-9196-0129F5E3E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048000"/>
            <a:ext cx="3657600" cy="30480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  <a:latin typeface="Comic Sans MS" panose="030F0702030302020204" pitchFamily="66" charset="0"/>
              </a:rPr>
              <a:t>RIGHT FOCUS</a:t>
            </a:r>
          </a:p>
        </p:txBody>
      </p:sp>
      <p:sp>
        <p:nvSpPr>
          <p:cNvPr id="425991" name="Text Box 7">
            <a:extLst>
              <a:ext uri="{FF2B5EF4-FFF2-40B4-BE49-F238E27FC236}">
                <a16:creationId xmlns:a16="http://schemas.microsoft.com/office/drawing/2014/main" id="{CDD8519B-C07E-49AA-B9B4-E502DFF57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886200"/>
            <a:ext cx="3657600" cy="5175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  <a:latin typeface="Comic Sans MS" panose="030F0702030302020204" pitchFamily="66" charset="0"/>
              </a:rPr>
              <a:t>POTENTIAL PRACTICES FOR BEST PERFORMANCE</a:t>
            </a:r>
            <a:endParaRPr lang="en-US" altLang="en-US" sz="1400" b="1">
              <a:solidFill>
                <a:schemeClr val="hlink"/>
              </a:solidFill>
              <a:latin typeface="Comic Sans MS" panose="030F0702030302020204" pitchFamily="66" charset="0"/>
            </a:endParaRPr>
          </a:p>
        </p:txBody>
      </p:sp>
      <p:sp>
        <p:nvSpPr>
          <p:cNvPr id="425992" name="Line 8">
            <a:extLst>
              <a:ext uri="{FF2B5EF4-FFF2-40B4-BE49-F238E27FC236}">
                <a16:creationId xmlns:a16="http://schemas.microsoft.com/office/drawing/2014/main" id="{347BB5F0-FE0E-4774-A6A7-D0824AE79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1447800"/>
            <a:ext cx="0" cy="594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5993" name="Picture 9">
            <a:hlinkClick r:id="" action="ppaction://media"/>
            <a:extLst>
              <a:ext uri="{FF2B5EF4-FFF2-40B4-BE49-F238E27FC236}">
                <a16:creationId xmlns:a16="http://schemas.microsoft.com/office/drawing/2014/main" id="{590626F3-10BC-4EDC-86C7-705BFEA77EE2}"/>
              </a:ext>
            </a:extLst>
          </p:cNvPr>
          <p:cNvPicPr>
            <a:picLocks noChangeAspect="1" noChangeArrowheads="1"/>
          </p:cNvPicPr>
          <p:nvPr>
            <a:wavAudioFile r:embed="rId1" name="~PP173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EE3305-CDD0-48EE-8658-B13E790EE46F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55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59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599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>
            <a:extLst>
              <a:ext uri="{FF2B5EF4-FFF2-40B4-BE49-F238E27FC236}">
                <a16:creationId xmlns:a16="http://schemas.microsoft.com/office/drawing/2014/main" id="{24F36B97-AA41-43A4-9D71-F12A2BB623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altLang="en-US" sz="4000"/>
            </a:br>
            <a:r>
              <a:rPr lang="en-US" altLang="en-US" b="1"/>
              <a:t>Questions &amp; Answers</a:t>
            </a:r>
            <a:endParaRPr lang="th-TH" altLang="en-US" sz="3200"/>
          </a:p>
        </p:txBody>
      </p:sp>
    </p:spTree>
  </p:cSld>
  <p:clrMapOvr>
    <a:masterClrMapping/>
  </p:clrMapOvr>
  <p:transition advTm="60048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CD9E903E-078B-43DA-87B0-2BDA28F02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b="1">
                <a:solidFill>
                  <a:schemeClr val="tx1"/>
                </a:solidFill>
              </a:rPr>
              <a:t>เราจะหา </a:t>
            </a:r>
            <a:r>
              <a:rPr lang="en-US" altLang="en-US" sz="4000" b="1">
                <a:solidFill>
                  <a:schemeClr val="tx1"/>
                </a:solidFill>
              </a:rPr>
              <a:t>Best Practice</a:t>
            </a:r>
            <a:r>
              <a:rPr lang="en-US" altLang="en-US" b="1">
                <a:solidFill>
                  <a:schemeClr val="tx1"/>
                </a:solidFill>
              </a:rPr>
              <a:t> </a:t>
            </a:r>
            <a:r>
              <a:rPr lang="th-TH" altLang="en-US" b="1">
                <a:solidFill>
                  <a:schemeClr val="tx1"/>
                </a:solidFill>
              </a:rPr>
              <a:t>ได้จากที่ไหน</a:t>
            </a:r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71B8F67C-7CE7-4604-8F95-4580DB919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6096000" cy="3657600"/>
          </a:xfrm>
        </p:spPr>
        <p:txBody>
          <a:bodyPr/>
          <a:lstStyle/>
          <a:p>
            <a:r>
              <a:rPr lang="th-TH" altLang="en-US" sz="3600" b="1">
                <a:solidFill>
                  <a:srgbClr val="CC00CC"/>
                </a:solidFill>
              </a:rPr>
              <a:t>ฐานข้อมูลทั่วไป</a:t>
            </a:r>
          </a:p>
          <a:p>
            <a:pPr lvl="1"/>
            <a:r>
              <a:rPr lang="th-TH" altLang="en-US" b="1">
                <a:solidFill>
                  <a:srgbClr val="CC00CC"/>
                </a:solidFill>
              </a:rPr>
              <a:t>หาง่าย รวดเร็ว</a:t>
            </a:r>
          </a:p>
          <a:p>
            <a:pPr lvl="1"/>
            <a:r>
              <a:rPr lang="th-TH" altLang="en-US" b="1">
                <a:solidFill>
                  <a:srgbClr val="CC00CC"/>
                </a:solidFill>
              </a:rPr>
              <a:t>อาจไม่ตรงความต้องการ</a:t>
            </a:r>
          </a:p>
          <a:p>
            <a:r>
              <a:rPr lang="th-TH" altLang="en-US" sz="3600" b="1">
                <a:solidFill>
                  <a:srgbClr val="CC00CC"/>
                </a:solidFill>
              </a:rPr>
              <a:t>การเปรียบเทียบ</a:t>
            </a:r>
          </a:p>
          <a:p>
            <a:pPr lvl="1"/>
            <a:r>
              <a:rPr lang="th-TH" altLang="en-US" b="1">
                <a:solidFill>
                  <a:srgbClr val="CC00CC"/>
                </a:solidFill>
              </a:rPr>
              <a:t>ภายในองค์กรของเรา</a:t>
            </a:r>
          </a:p>
          <a:p>
            <a:pPr lvl="1"/>
            <a:r>
              <a:rPr lang="th-TH" altLang="en-US" b="1">
                <a:solidFill>
                  <a:srgbClr val="CC00CC"/>
                </a:solidFill>
              </a:rPr>
              <a:t>องค์กรอื่น </a:t>
            </a:r>
            <a:r>
              <a:rPr lang="th-TH" altLang="en-US" b="1">
                <a:solidFill>
                  <a:srgbClr val="CC00CC"/>
                </a:solidFill>
                <a:latin typeface="BrowalliaUPC" panose="020B0604020202020204" pitchFamily="34" charset="-34"/>
              </a:rPr>
              <a:t>(คู่แข่ง ธุรกิจเดียวกัน ธุรกิจต่างกัน)</a:t>
            </a:r>
          </a:p>
          <a:p>
            <a:pPr lvl="1"/>
            <a:endParaRPr lang="th-TH" altLang="en-US" sz="3200" b="1">
              <a:solidFill>
                <a:srgbClr val="CC00CC"/>
              </a:solidFill>
            </a:endParaRPr>
          </a:p>
        </p:txBody>
      </p:sp>
      <p:sp>
        <p:nvSpPr>
          <p:cNvPr id="361477" name="AutoShape 5">
            <a:extLst>
              <a:ext uri="{FF2B5EF4-FFF2-40B4-BE49-F238E27FC236}">
                <a16:creationId xmlns:a16="http://schemas.microsoft.com/office/drawing/2014/main" id="{66A1EE28-D500-42B1-A7D5-983F1E1D3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676400"/>
            <a:ext cx="4953000" cy="3429000"/>
          </a:xfrm>
          <a:prstGeom prst="cloudCallout">
            <a:avLst>
              <a:gd name="adj1" fmla="val -67694"/>
              <a:gd name="adj2" fmla="val -2421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www.apqc.org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deming.eng.clemson.edu</a:t>
            </a:r>
          </a:p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www.quality.org</a:t>
            </a:r>
          </a:p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www.benchnet.com</a:t>
            </a:r>
          </a:p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www.well.com/user.benchmartbnhome.html</a:t>
            </a:r>
          </a:p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www.bmpcoe.org</a:t>
            </a:r>
          </a:p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www.bestpractices.com</a:t>
            </a:r>
          </a:p>
          <a:p>
            <a:pPr algn="ctr">
              <a:buClr>
                <a:srgbClr val="00FF00"/>
              </a:buClr>
              <a:buFont typeface="Wingdings" panose="05000000000000000000" pitchFamily="2" charset="2"/>
              <a:buNone/>
            </a:pPr>
            <a:r>
              <a:rPr lang="th-TH" altLang="en-US" b="1">
                <a:latin typeface="Times New Roman" panose="02020603050405020304" pitchFamily="18" charset="0"/>
              </a:rPr>
              <a:t>www.ama-assn.org/go/quality</a:t>
            </a:r>
            <a:endParaRPr lang="th-TH" altLang="en-US" b="1">
              <a:latin typeface="Arial" panose="020B0604020202020204" pitchFamily="34" charset="0"/>
            </a:endParaRPr>
          </a:p>
        </p:txBody>
      </p:sp>
      <p:pic>
        <p:nvPicPr>
          <p:cNvPr id="361478" name="Picture 6">
            <a:hlinkClick r:id="" action="ppaction://media"/>
            <a:extLst>
              <a:ext uri="{FF2B5EF4-FFF2-40B4-BE49-F238E27FC236}">
                <a16:creationId xmlns:a16="http://schemas.microsoft.com/office/drawing/2014/main" id="{7D2D07D9-2C44-4908-BE64-6DD4F1274263}"/>
              </a:ext>
            </a:extLst>
          </p:cNvPr>
          <p:cNvPicPr>
            <a:picLocks noChangeAspect="1" noChangeArrowheads="1"/>
          </p:cNvPicPr>
          <p:nvPr>
            <a:wavAudioFile r:embed="rId1" name="~PP329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0F513-6AFA-4240-A099-B96B5EF6DAC6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66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1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147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2">
            <a:extLst>
              <a:ext uri="{FF2B5EF4-FFF2-40B4-BE49-F238E27FC236}">
                <a16:creationId xmlns:a16="http://schemas.microsoft.com/office/drawing/2014/main" id="{266ED6CA-23ED-47B3-9BF8-59CCA5FC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6400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altLang="en-US" sz="5400" b="1">
                <a:latin typeface="Comic Sans MS" panose="030F0702030302020204" pitchFamily="66" charset="0"/>
              </a:rPr>
              <a:t>Benchmark</a:t>
            </a:r>
            <a:r>
              <a:rPr lang="th-TH" altLang="en-US" sz="1600" b="1"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346128" name="Text Box 16">
            <a:extLst>
              <a:ext uri="{FF2B5EF4-FFF2-40B4-BE49-F238E27FC236}">
                <a16:creationId xmlns:a16="http://schemas.microsoft.com/office/drawing/2014/main" id="{E6F37242-DECF-4CD3-B083-94939D34B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86200"/>
            <a:ext cx="36845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2800">
                <a:solidFill>
                  <a:srgbClr val="0000FF"/>
                </a:solidFill>
                <a:latin typeface="Comic Sans MS" panose="030F0702030302020204" pitchFamily="66" charset="0"/>
              </a:rPr>
              <a:t>A Point of Reference</a:t>
            </a:r>
          </a:p>
          <a:p>
            <a:pPr algn="ctr"/>
            <a:r>
              <a:rPr lang="th-TH" altLang="en-US" sz="3200" b="1">
                <a:solidFill>
                  <a:srgbClr val="0000FF"/>
                </a:solidFill>
              </a:rPr>
              <a:t>(จุดเปรียบเทียบ)</a:t>
            </a:r>
            <a:endParaRPr lang="th-TH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46130" name="Rectangle 18">
            <a:extLst>
              <a:ext uri="{FF2B5EF4-FFF2-40B4-BE49-F238E27FC236}">
                <a16:creationId xmlns:a16="http://schemas.microsoft.com/office/drawing/2014/main" id="{83A67C79-2AD3-47DF-B44D-88967084B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88" y="4897438"/>
            <a:ext cx="5789612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BrowalliaUPC" panose="020B0604020202020204" pitchFamily="34" charset="-34"/>
              </a:defRPr>
            </a:lvl9pPr>
          </a:lstStyle>
          <a:p>
            <a:pPr lvl="1" algn="ctr">
              <a:lnSpc>
                <a:spcPct val="70000"/>
              </a:lnSpc>
              <a:spcBef>
                <a:spcPct val="50000"/>
              </a:spcBef>
            </a:pPr>
            <a:r>
              <a:rPr lang="th-TH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A best-in-class performance</a:t>
            </a:r>
            <a:endParaRPr lang="th-TH" altLang="en-US" sz="2800" b="1">
              <a:solidFill>
                <a:srgbClr val="0000FF"/>
              </a:solidFill>
              <a:latin typeface="BrowalliaUPC" panose="020B0604020202020204" pitchFamily="34" charset="-34"/>
            </a:endParaRPr>
          </a:p>
          <a:p>
            <a:pPr lvl="1" algn="ctr">
              <a:lnSpc>
                <a:spcPct val="70000"/>
              </a:lnSpc>
              <a:spcBef>
                <a:spcPct val="50000"/>
              </a:spcBef>
            </a:pPr>
            <a:r>
              <a:rPr lang="th-TH" altLang="en-US" sz="3200" b="1">
                <a:solidFill>
                  <a:srgbClr val="0000FF"/>
                </a:solidFill>
                <a:latin typeface="BrowalliaUPC" panose="020B0604020202020204" pitchFamily="34" charset="-34"/>
              </a:rPr>
              <a:t>(ความสามารถของผู้ที่ทำได้ดีที่สุด</a:t>
            </a:r>
            <a:r>
              <a:rPr lang="en-US" altLang="en-US" sz="3200" b="1">
                <a:solidFill>
                  <a:srgbClr val="0000FF"/>
                </a:solidFill>
                <a:latin typeface="BrowalliaUPC" panose="020B0604020202020204" pitchFamily="34" charset="-34"/>
              </a:rPr>
              <a:t>)</a:t>
            </a:r>
            <a:endParaRPr lang="th-TH" altLang="en-US" sz="3200" b="1">
              <a:solidFill>
                <a:srgbClr val="0000FF"/>
              </a:solidFill>
              <a:latin typeface="BrowalliaUPC" panose="020B0604020202020204" pitchFamily="34" charset="-34"/>
            </a:endParaRPr>
          </a:p>
        </p:txBody>
      </p:sp>
      <p:sp>
        <p:nvSpPr>
          <p:cNvPr id="346131" name="Rectangle 19">
            <a:extLst>
              <a:ext uri="{FF2B5EF4-FFF2-40B4-BE49-F238E27FC236}">
                <a16:creationId xmlns:a16="http://schemas.microsoft.com/office/drawing/2014/main" id="{C5B4A8CF-862A-403F-816E-0EA23D07E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6100763"/>
            <a:ext cx="3921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200" b="1">
                <a:solidFill>
                  <a:schemeClr val="hlink"/>
                </a:solidFill>
              </a:rPr>
              <a:t>ทำให้เราทราบว่า</a:t>
            </a:r>
            <a:r>
              <a:rPr lang="th-TH" altLang="en-US" sz="3200" b="1" u="sng">
                <a:solidFill>
                  <a:schemeClr val="hlink"/>
                </a:solidFill>
              </a:rPr>
              <a:t>ใครเก่งที่สุด</a:t>
            </a:r>
          </a:p>
        </p:txBody>
      </p:sp>
      <p:graphicFrame>
        <p:nvGraphicFramePr>
          <p:cNvPr id="346134" name="Object 22">
            <a:extLst>
              <a:ext uri="{FF2B5EF4-FFF2-40B4-BE49-F238E27FC236}">
                <a16:creationId xmlns:a16="http://schemas.microsoft.com/office/drawing/2014/main" id="{B35784F4-3147-4DD6-9A49-D5CDF3EA1D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5913" y="838200"/>
          <a:ext cx="184785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7" name="Clip" r:id="rId4" imgW="2765160" imgH="6043320" progId="MS_ClipArt_Gallery.2">
                  <p:embed/>
                </p:oleObj>
              </mc:Choice>
              <mc:Fallback>
                <p:oleObj name="Clip" r:id="rId4" imgW="2765160" imgH="6043320" progId="MS_ClipArt_Gallery.2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838200"/>
                        <a:ext cx="184785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6135" name="Object 23">
            <a:extLst>
              <a:ext uri="{FF2B5EF4-FFF2-40B4-BE49-F238E27FC236}">
                <a16:creationId xmlns:a16="http://schemas.microsoft.com/office/drawing/2014/main" id="{03F10D1E-8F3B-4C55-B708-C8773556FF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1905000"/>
          <a:ext cx="1425575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8" name="Clip" r:id="rId6" imgW="1599840" imgH="2102760" progId="MS_ClipArt_Gallery.2">
                  <p:embed/>
                </p:oleObj>
              </mc:Choice>
              <mc:Fallback>
                <p:oleObj name="Clip" r:id="rId6" imgW="1599840" imgH="2102760" progId="MS_ClipArt_Gallery.2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1425575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6136" name="Picture 24">
            <a:hlinkClick r:id="" action="ppaction://media"/>
            <a:extLst>
              <a:ext uri="{FF2B5EF4-FFF2-40B4-BE49-F238E27FC236}">
                <a16:creationId xmlns:a16="http://schemas.microsoft.com/office/drawing/2014/main" id="{52D984DC-7744-4054-89E3-32BF8D7B4F6A}"/>
              </a:ext>
            </a:extLst>
          </p:cNvPr>
          <p:cNvPicPr>
            <a:picLocks noChangeAspect="1" noChangeArrowheads="1"/>
          </p:cNvPicPr>
          <p:nvPr>
            <a:wavAudioFile r:embed="rId2" name="~PP342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FAF359-2E92-4830-ADF9-8202CC3F77A9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6231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6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1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 Box 2">
            <a:extLst>
              <a:ext uri="{FF2B5EF4-FFF2-40B4-BE49-F238E27FC236}">
                <a16:creationId xmlns:a16="http://schemas.microsoft.com/office/drawing/2014/main" id="{B9FD507D-529E-4C9C-B85B-8E73C3DC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6400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altLang="en-US" sz="5400" b="1">
                <a:latin typeface="Comic Sans MS" panose="030F0702030302020204" pitchFamily="66" charset="0"/>
              </a:rPr>
              <a:t>Benchmarking</a:t>
            </a:r>
            <a:r>
              <a:rPr lang="th-TH" altLang="en-US" sz="1600" b="1"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362499" name="Text Box 3">
            <a:extLst>
              <a:ext uri="{FF2B5EF4-FFF2-40B4-BE49-F238E27FC236}">
                <a16:creationId xmlns:a16="http://schemas.microsoft.com/office/drawing/2014/main" id="{BF2A899C-95CB-4747-9544-04A8C164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altLang="en-US" sz="2800" b="1">
                <a:solidFill>
                  <a:srgbClr val="0000FF"/>
                </a:solidFill>
              </a:rPr>
              <a:t>กระบวนการเปรียบเทียบเพื่อเสาะหา </a:t>
            </a:r>
            <a:r>
              <a:rPr lang="en-US" altLang="en-US" sz="2800" b="1">
                <a:solidFill>
                  <a:srgbClr val="0000FF"/>
                </a:solidFill>
              </a:rPr>
              <a:t>Best practices</a:t>
            </a:r>
            <a:endParaRPr lang="th-TH" altLang="en-US" sz="2800" b="1">
              <a:solidFill>
                <a:srgbClr val="0000FF"/>
              </a:solidFill>
            </a:endParaRPr>
          </a:p>
        </p:txBody>
      </p:sp>
      <p:graphicFrame>
        <p:nvGraphicFramePr>
          <p:cNvPr id="362500" name="Object 4">
            <a:extLst>
              <a:ext uri="{FF2B5EF4-FFF2-40B4-BE49-F238E27FC236}">
                <a16:creationId xmlns:a16="http://schemas.microsoft.com/office/drawing/2014/main" id="{F1C7B271-09A0-4E79-B7D5-F8D6B31964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743200"/>
          <a:ext cx="8731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0" name="Clip" r:id="rId4" imgW="3025440" imgH="3252600" progId="MS_ClipArt_Gallery.2">
                  <p:embed/>
                </p:oleObj>
              </mc:Choice>
              <mc:Fallback>
                <p:oleObj name="Clip" r:id="rId4" imgW="3025440" imgH="32526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87312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501" name="Object 5">
            <a:extLst>
              <a:ext uri="{FF2B5EF4-FFF2-40B4-BE49-F238E27FC236}">
                <a16:creationId xmlns:a16="http://schemas.microsoft.com/office/drawing/2014/main" id="{26404050-746E-47BB-9C3C-4D9F6CB806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2667000"/>
          <a:ext cx="963613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1" name="Clip" r:id="rId6" imgW="1501920" imgH="1913400" progId="MS_ClipArt_Gallery.2">
                  <p:embed/>
                </p:oleObj>
              </mc:Choice>
              <mc:Fallback>
                <p:oleObj name="Clip" r:id="rId6" imgW="1501920" imgH="19134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667000"/>
                        <a:ext cx="963613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502" name="Object 6">
            <a:extLst>
              <a:ext uri="{FF2B5EF4-FFF2-40B4-BE49-F238E27FC236}">
                <a16:creationId xmlns:a16="http://schemas.microsoft.com/office/drawing/2014/main" id="{492C6DEA-FF85-496A-8996-ED4B14557C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2819400"/>
          <a:ext cx="12382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2" name="Clip" r:id="rId8" imgW="4762440" imgH="3504600" progId="MS_ClipArt_Gallery.2">
                  <p:embed/>
                </p:oleObj>
              </mc:Choice>
              <mc:Fallback>
                <p:oleObj name="Clip" r:id="rId8" imgW="4762440" imgH="350460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19400"/>
                        <a:ext cx="123825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03" name="Text Box 7">
            <a:extLst>
              <a:ext uri="{FF2B5EF4-FFF2-40B4-BE49-F238E27FC236}">
                <a16:creationId xmlns:a16="http://schemas.microsoft.com/office/drawing/2014/main" id="{238209D0-42F0-44F2-B51B-9BD4FA9DB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2778125"/>
            <a:ext cx="388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4400">
                <a:solidFill>
                  <a:srgbClr val="CC00CC"/>
                </a:solidFill>
              </a:rPr>
              <a:t>+</a:t>
            </a:r>
          </a:p>
        </p:txBody>
      </p:sp>
      <p:graphicFrame>
        <p:nvGraphicFramePr>
          <p:cNvPr id="362504" name="Object 8">
            <a:extLst>
              <a:ext uri="{FF2B5EF4-FFF2-40B4-BE49-F238E27FC236}">
                <a16:creationId xmlns:a16="http://schemas.microsoft.com/office/drawing/2014/main" id="{D75D5292-094E-4166-840D-ADB1BB9D9F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3352800"/>
          <a:ext cx="19685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3" name="Clip" r:id="rId10" imgW="3466800" imgH="5631840" progId="MS_ClipArt_Gallery.2">
                  <p:embed/>
                </p:oleObj>
              </mc:Choice>
              <mc:Fallback>
                <p:oleObj name="Clip" r:id="rId10" imgW="3466800" imgH="563184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3352800"/>
                        <a:ext cx="19685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505" name="Object 9">
            <a:extLst>
              <a:ext uri="{FF2B5EF4-FFF2-40B4-BE49-F238E27FC236}">
                <a16:creationId xmlns:a16="http://schemas.microsoft.com/office/drawing/2014/main" id="{0537BEBA-CA77-4997-A2F9-6856A8A6CA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4724400"/>
          <a:ext cx="2414588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4" name="Clip" r:id="rId12" imgW="2871720" imgH="2174040" progId="MS_ClipArt_Gallery.2">
                  <p:embed/>
                </p:oleObj>
              </mc:Choice>
              <mc:Fallback>
                <p:oleObj name="Clip" r:id="rId12" imgW="2871720" imgH="217404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2414588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06" name="Text Box 10">
            <a:extLst>
              <a:ext uri="{FF2B5EF4-FFF2-40B4-BE49-F238E27FC236}">
                <a16:creationId xmlns:a16="http://schemas.microsoft.com/office/drawing/2014/main" id="{1B60B510-C98B-47EC-8A1E-53B58DA3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0386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altLang="en-US" sz="2800" b="1">
                <a:solidFill>
                  <a:srgbClr val="0000FF"/>
                </a:solidFill>
              </a:rPr>
              <a:t>นำ </a:t>
            </a:r>
            <a:r>
              <a:rPr lang="en-US" altLang="en-US" sz="2800" b="1">
                <a:solidFill>
                  <a:srgbClr val="0000FF"/>
                </a:solidFill>
              </a:rPr>
              <a:t>Best practices </a:t>
            </a:r>
            <a:r>
              <a:rPr lang="th-TH" altLang="en-US" sz="2800" b="1">
                <a:solidFill>
                  <a:srgbClr val="0000FF"/>
                </a:solidFill>
              </a:rPr>
              <a:t>มาประยุกต์ใช้</a:t>
            </a:r>
          </a:p>
        </p:txBody>
      </p:sp>
      <p:sp>
        <p:nvSpPr>
          <p:cNvPr id="362507" name="AutoShape 11">
            <a:extLst>
              <a:ext uri="{FF2B5EF4-FFF2-40B4-BE49-F238E27FC236}">
                <a16:creationId xmlns:a16="http://schemas.microsoft.com/office/drawing/2014/main" id="{75D696DA-E828-46BB-A429-FC660A353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9718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2508" name="Text Box 12">
            <a:extLst>
              <a:ext uri="{FF2B5EF4-FFF2-40B4-BE49-F238E27FC236}">
                <a16:creationId xmlns:a16="http://schemas.microsoft.com/office/drawing/2014/main" id="{63810496-5C4D-4C33-8D3A-F373490FC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953000"/>
            <a:ext cx="2438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2800" b="1">
                <a:solidFill>
                  <a:srgbClr val="0000FF"/>
                </a:solidFill>
              </a:rPr>
              <a:t>เพื่อให้เราแข่งขัน</a:t>
            </a:r>
          </a:p>
          <a:p>
            <a:pPr algn="ctr"/>
            <a:r>
              <a:rPr lang="th-TH" altLang="en-US" sz="2800" b="1">
                <a:solidFill>
                  <a:srgbClr val="0000FF"/>
                </a:solidFill>
              </a:rPr>
              <a:t>กับคนอื่นได้ </a:t>
            </a:r>
          </a:p>
          <a:p>
            <a:pPr algn="ctr"/>
            <a:r>
              <a:rPr lang="en-US" altLang="en-US" sz="2800" b="1">
                <a:solidFill>
                  <a:srgbClr val="0000FF"/>
                </a:solidFill>
              </a:rPr>
              <a:t>(</a:t>
            </a:r>
            <a:r>
              <a:rPr lang="th-TH" altLang="en-US" sz="2800" b="1">
                <a:solidFill>
                  <a:srgbClr val="0000FF"/>
                </a:solidFill>
              </a:rPr>
              <a:t>ตลอดเวลา</a:t>
            </a:r>
            <a:r>
              <a:rPr lang="en-US" altLang="en-US" sz="2800" b="1">
                <a:solidFill>
                  <a:srgbClr val="0000FF"/>
                </a:solidFill>
              </a:rPr>
              <a:t>)</a:t>
            </a:r>
            <a:endParaRPr lang="th-TH" altLang="en-US" sz="2800" b="1">
              <a:solidFill>
                <a:srgbClr val="0000FF"/>
              </a:solidFill>
            </a:endParaRPr>
          </a:p>
        </p:txBody>
      </p:sp>
      <p:pic>
        <p:nvPicPr>
          <p:cNvPr id="362509" name="Picture 13">
            <a:hlinkClick r:id="" action="ppaction://media"/>
            <a:extLst>
              <a:ext uri="{FF2B5EF4-FFF2-40B4-BE49-F238E27FC236}">
                <a16:creationId xmlns:a16="http://schemas.microsoft.com/office/drawing/2014/main" id="{3F5CBBB4-8FEB-4A6D-8041-DDD34C47DDC8}"/>
              </a:ext>
            </a:extLst>
          </p:cNvPr>
          <p:cNvPicPr>
            <a:picLocks noChangeAspect="1" noChangeArrowheads="1"/>
          </p:cNvPicPr>
          <p:nvPr>
            <a:wavAudioFile r:embed="rId2" name="~PP640.WAV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648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DB100A-6D75-405B-B1EF-D6D8450079FE}"/>
              </a:ext>
            </a:extLst>
          </p:cNvPr>
          <p:cNvSpPr txBox="1"/>
          <p:nvPr/>
        </p:nvSpPr>
        <p:spPr>
          <a:xfrm>
            <a:off x="0" y="6526810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นพ.อนุวัฒน์ ศุภชุติกุล </a:t>
            </a:r>
            <a:r>
              <a:rPr lang="th-TH" b="1" dirty="0"/>
              <a:t>“</a:t>
            </a:r>
            <a:r>
              <a:rPr lang="en-US" b="1" dirty="0"/>
              <a:t>Best Practice </a:t>
            </a:r>
            <a:r>
              <a:rPr lang="th-TH" b="1" dirty="0"/>
              <a:t>แนวปฏิบัติสู่ความเป็นเลิศขององค์กร”</a:t>
            </a:r>
            <a:r>
              <a:rPr lang="th-TH" dirty="0"/>
              <a:t> </a:t>
            </a:r>
            <a:r>
              <a:rPr lang="en-US" dirty="0"/>
              <a:t>(18 </a:t>
            </a:r>
            <a:r>
              <a:rPr lang="th-TH" dirty="0"/>
              <a:t>ธันวาคม </a:t>
            </a:r>
            <a:r>
              <a:rPr lang="en-US" dirty="0"/>
              <a:t>2545)</a:t>
            </a:r>
          </a:p>
        </p:txBody>
      </p:sp>
    </p:spTree>
  </p:cSld>
  <p:clrMapOvr>
    <a:masterClrMapping/>
  </p:clrMapOvr>
  <p:transition advTm="533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2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6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6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2509"/>
                </p:tgtEl>
              </p:cMediaNode>
            </p:audio>
          </p:childTnLst>
        </p:cTn>
      </p:par>
    </p:tnLst>
    <p:bldLst>
      <p:bldP spid="362499" grpId="0" autoUpdateAnimBg="0"/>
      <p:bldP spid="362503" grpId="0" autoUpdateAnimBg="0"/>
      <p:bldP spid="362506" grpId="0" autoUpdateAnimBg="0"/>
      <p:bldP spid="362508" grpId="0" autoUpdateAnimBg="0"/>
    </p:bld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Comic Sans MS"/>
        <a:ea typeface=""/>
        <a:cs typeface="BrowalliaUPC"/>
      </a:majorFont>
      <a:minorFont>
        <a:latin typeface="Comic Sans MS"/>
        <a:ea typeface=""/>
        <a:cs typeface="Browall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1696</TotalTime>
  <Words>3516</Words>
  <Application>Microsoft Office PowerPoint</Application>
  <PresentationFormat>On-screen Show (4:3)</PresentationFormat>
  <Paragraphs>519</Paragraphs>
  <Slides>61</Slides>
  <Notes>3</Notes>
  <HiddenSlides>0</HiddenSlides>
  <MMClips>59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61</vt:i4>
      </vt:variant>
    </vt:vector>
  </HeadingPairs>
  <TitlesOfParts>
    <vt:vector size="84" baseType="lpstr">
      <vt:lpstr>Arial</vt:lpstr>
      <vt:lpstr>BrowalliaUPC</vt:lpstr>
      <vt:lpstr>Comic Sans MS</vt:lpstr>
      <vt:lpstr>Wingdings</vt:lpstr>
      <vt:lpstr>Times New Roman</vt:lpstr>
      <vt:lpstr>CLB Helvetica Condensed Black</vt:lpstr>
      <vt:lpstr>FreesiaUPC</vt:lpstr>
      <vt:lpstr>Angsana New</vt:lpstr>
      <vt:lpstr>Tahoma</vt:lpstr>
      <vt:lpstr>JasmineUPC</vt:lpstr>
      <vt:lpstr>SimSun</vt:lpstr>
      <vt:lpstr>Cordia New</vt:lpstr>
      <vt:lpstr>Verdana</vt:lpstr>
      <vt:lpstr>Browallia New</vt:lpstr>
      <vt:lpstr>TimesNewRomanPS-ItalicMT</vt:lpstr>
      <vt:lpstr>TimesNewRomanPS-BoldMT</vt:lpstr>
      <vt:lpstr>Blends</vt:lpstr>
      <vt:lpstr>Microsoft Clip Gallery</vt:lpstr>
      <vt:lpstr>Microsoft Word Document</vt:lpstr>
      <vt:lpstr>เอกสาร Microsoft Word</vt:lpstr>
      <vt:lpstr>Bitmap Image</vt:lpstr>
      <vt:lpstr>Microsoft Photo Editor 3.0 Photo</vt:lpstr>
      <vt:lpstr>Microsoft PowerPoint Slide</vt:lpstr>
      <vt:lpstr>Best Practice แนวปฏิบัติสู่ความเป็นเลิศขององค์กร</vt:lpstr>
      <vt:lpstr>Overview</vt:lpstr>
      <vt:lpstr>PowerPoint Presentation</vt:lpstr>
      <vt:lpstr>Best Practice แนวปฏิบัติที่ดี (ที่สุด)</vt:lpstr>
      <vt:lpstr>อะไรเป็น Best Practice</vt:lpstr>
      <vt:lpstr>Critical Focus</vt:lpstr>
      <vt:lpstr>เราจะหา Best Practice ได้จากที่ไหน</vt:lpstr>
      <vt:lpstr>PowerPoint Presentation</vt:lpstr>
      <vt:lpstr>PowerPoint Presentation</vt:lpstr>
      <vt:lpstr>การเปรียบเทียบที่ดี</vt:lpstr>
      <vt:lpstr>PowerPoint Presentation</vt:lpstr>
      <vt:lpstr>PowerPoint Presentation</vt:lpstr>
      <vt:lpstr>PowerPoint Presentation</vt:lpstr>
      <vt:lpstr>คิดอย่างไรให้เริ่มได้</vt:lpstr>
      <vt:lpstr>ขั้นตอนการแลกเปลี่ยน Best Practices</vt:lpstr>
      <vt:lpstr>การนำ Best Practice มาประยุกต์ใช้</vt:lpstr>
      <vt:lpstr>PowerPoint Presentation</vt:lpstr>
      <vt:lpstr>Best Practices  in Performance Management System</vt:lpstr>
      <vt:lpstr>PowerPoint Presentation</vt:lpstr>
      <vt:lpstr>PowerPoint Presentation</vt:lpstr>
      <vt:lpstr>CQI &amp; Core Value</vt:lpstr>
      <vt:lpstr>PowerPoint Presentation</vt:lpstr>
      <vt:lpstr>Context</vt:lpstr>
      <vt:lpstr>PowerPoint Presentation</vt:lpstr>
      <vt:lpstr>Baldrige Criteria for Performance Excellence Compare with HA Standards</vt:lpstr>
      <vt:lpstr>MBNQA Scoring Guideline</vt:lpstr>
      <vt:lpstr>Best Practices in Performance Measurement</vt:lpstr>
      <vt:lpstr>Why Measure?</vt:lpstr>
      <vt:lpstr>Use of Measures</vt:lpstr>
      <vt:lpstr>Attributes &amp; Selection Criteria for Clinical Indicators</vt:lpstr>
      <vt:lpstr>Balanced Scorecard  for Health Care Organization</vt:lpstr>
      <vt:lpstr>Naming Measures: Access</vt:lpstr>
      <vt:lpstr>Naming Measures: Outcome</vt:lpstr>
      <vt:lpstr>Naming Measures: Patient Experience</vt:lpstr>
      <vt:lpstr>Naming Measures: Process</vt:lpstr>
      <vt:lpstr>Best Practices in Clinical Practice</vt:lpstr>
      <vt:lpstr>Clinical CQI เส้นทางสู่ Best Practice</vt:lpstr>
      <vt:lpstr>Clinical Performance Measures: Asthma</vt:lpstr>
      <vt:lpstr>PowerPoint Presentation</vt:lpstr>
      <vt:lpstr>PowerPoint Presentation</vt:lpstr>
      <vt:lpstr>Clinical Performance Measures: Chronic Stable Coronary Artery Disease </vt:lpstr>
      <vt:lpstr>Clinical Performance Measures  Heart Failure </vt:lpstr>
      <vt:lpstr>Best Practices in Health Professional Education</vt:lpstr>
      <vt:lpstr>PowerPoint Presentation</vt:lpstr>
      <vt:lpstr>IOM Recommendations </vt:lpstr>
      <vt:lpstr>Knowledge Management A Tool for Organization Leaning</vt:lpstr>
      <vt:lpstr>Just-in-time KM</vt:lpstr>
      <vt:lpstr>PowerPoint Presentation</vt:lpstr>
      <vt:lpstr>PowerPoint Presentation</vt:lpstr>
      <vt:lpstr>PowerPoint Presentation</vt:lpstr>
      <vt:lpstr>The Cynefin sense making framework  applied to knowledge management</vt:lpstr>
      <vt:lpstr>PowerPoint Presentation</vt:lpstr>
      <vt:lpstr>Best Practices From Within</vt:lpstr>
      <vt:lpstr>PowerPoint Presentation</vt:lpstr>
      <vt:lpstr>PowerPoint Presentation</vt:lpstr>
      <vt:lpstr>Appreciative: valuing; the act of recognizing the best in people or the world around us</vt:lpstr>
      <vt:lpstr>Steps in AI</vt:lpstr>
      <vt:lpstr>Interview Protocol</vt:lpstr>
      <vt:lpstr>Approach from the Other Side</vt:lpstr>
      <vt:lpstr> Questions &amp; Answers</vt:lpstr>
      <vt:lpstr>PowerPoint Presentation</vt:lpstr>
    </vt:vector>
  </TitlesOfParts>
  <Company>FM9FY-TMF7Q-KCKCT-V9T29-TBBBG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LASER</dc:creator>
  <cp:lastModifiedBy>Anuwat Supachutikul</cp:lastModifiedBy>
  <cp:revision>99</cp:revision>
  <cp:lastPrinted>1601-01-01T00:00:00Z</cp:lastPrinted>
  <dcterms:created xsi:type="dcterms:W3CDTF">2003-11-29T14:51:06Z</dcterms:created>
  <dcterms:modified xsi:type="dcterms:W3CDTF">2021-11-28T08:11:18Z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