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7" r:id="rId2"/>
    <p:sldId id="256" r:id="rId3"/>
    <p:sldId id="297" r:id="rId4"/>
    <p:sldId id="258" r:id="rId5"/>
    <p:sldId id="259" r:id="rId6"/>
    <p:sldId id="308" r:id="rId7"/>
    <p:sldId id="260" r:id="rId8"/>
    <p:sldId id="261" r:id="rId9"/>
    <p:sldId id="307" r:id="rId10"/>
    <p:sldId id="262" r:id="rId11"/>
    <p:sldId id="263" r:id="rId12"/>
    <p:sldId id="264" r:id="rId13"/>
    <p:sldId id="265" r:id="rId14"/>
    <p:sldId id="266" r:id="rId15"/>
    <p:sldId id="267" r:id="rId16"/>
    <p:sldId id="306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305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304" r:id="rId40"/>
    <p:sldId id="289" r:id="rId41"/>
    <p:sldId id="290" r:id="rId42"/>
    <p:sldId id="291" r:id="rId43"/>
    <p:sldId id="292" r:id="rId44"/>
    <p:sldId id="293" r:id="rId45"/>
    <p:sldId id="294" r:id="rId46"/>
    <p:sldId id="303" r:id="rId47"/>
    <p:sldId id="295" r:id="rId48"/>
    <p:sldId id="296" r:id="rId49"/>
  </p:sldIdLst>
  <p:sldSz cx="9144000" cy="6858000" type="screen4x3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A2A38"/>
    <a:srgbClr val="FFCC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11" autoAdjust="0"/>
    <p:restoredTop sz="90929"/>
  </p:normalViewPr>
  <p:slideViewPr>
    <p:cSldViewPr>
      <p:cViewPr varScale="1">
        <p:scale>
          <a:sx n="71" d="100"/>
          <a:sy n="71" d="100"/>
        </p:scale>
        <p:origin x="192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>
            <a:extLst>
              <a:ext uri="{FF2B5EF4-FFF2-40B4-BE49-F238E27FC236}">
                <a16:creationId xmlns:a16="http://schemas.microsoft.com/office/drawing/2014/main" id="{E9089CE3-3D59-46C2-83DD-8AF1FE60E0E0}"/>
              </a:ext>
            </a:extLst>
          </p:cNvPr>
          <p:cNvGrpSpPr>
            <a:grpSpLocks/>
          </p:cNvGrpSpPr>
          <p:nvPr/>
        </p:nvGrpSpPr>
        <p:grpSpPr bwMode="auto">
          <a:xfrm>
            <a:off x="19050" y="1109663"/>
            <a:ext cx="9156700" cy="757237"/>
            <a:chOff x="0" y="0"/>
            <a:chExt cx="5768" cy="477"/>
          </a:xfrm>
        </p:grpSpPr>
        <p:sp>
          <p:nvSpPr>
            <p:cNvPr id="16387" name="Freeform 3">
              <a:extLst>
                <a:ext uri="{FF2B5EF4-FFF2-40B4-BE49-F238E27FC236}">
                  <a16:creationId xmlns:a16="http://schemas.microsoft.com/office/drawing/2014/main" id="{93B47EAC-10A7-4104-8E07-E0D82513E6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8" name="Freeform 4">
              <a:extLst>
                <a:ext uri="{FF2B5EF4-FFF2-40B4-BE49-F238E27FC236}">
                  <a16:creationId xmlns:a16="http://schemas.microsoft.com/office/drawing/2014/main" id="{88FEA0E8-1A82-4145-B51D-C23C7CDBA7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9" name="Freeform 5">
              <a:extLst>
                <a:ext uri="{FF2B5EF4-FFF2-40B4-BE49-F238E27FC236}">
                  <a16:creationId xmlns:a16="http://schemas.microsoft.com/office/drawing/2014/main" id="{B25FC19B-21D8-4749-B9A5-317B869ED4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>
                <a:gd name="T0" fmla="*/ 0 w 708"/>
                <a:gd name="T1" fmla="*/ 432 h 459"/>
                <a:gd name="T2" fmla="*/ 0 w 708"/>
                <a:gd name="T3" fmla="*/ 453 h 459"/>
                <a:gd name="T4" fmla="*/ 72 w 708"/>
                <a:gd name="T5" fmla="*/ 324 h 459"/>
                <a:gd name="T6" fmla="*/ 198 w 708"/>
                <a:gd name="T7" fmla="*/ 201 h 459"/>
                <a:gd name="T8" fmla="*/ 366 w 708"/>
                <a:gd name="T9" fmla="*/ 102 h 459"/>
                <a:gd name="T10" fmla="*/ 531 w 708"/>
                <a:gd name="T11" fmla="*/ 36 h 459"/>
                <a:gd name="T12" fmla="*/ 609 w 708"/>
                <a:gd name="T13" fmla="*/ 0 h 459"/>
                <a:gd name="T14" fmla="*/ 708 w 708"/>
                <a:gd name="T15" fmla="*/ 3 h 459"/>
                <a:gd name="T16" fmla="*/ 591 w 708"/>
                <a:gd name="T17" fmla="*/ 66 h 459"/>
                <a:gd name="T18" fmla="*/ 417 w 708"/>
                <a:gd name="T19" fmla="*/ 126 h 459"/>
                <a:gd name="T20" fmla="*/ 237 w 708"/>
                <a:gd name="T21" fmla="*/ 231 h 459"/>
                <a:gd name="T22" fmla="*/ 117 w 708"/>
                <a:gd name="T23" fmla="*/ 345 h 459"/>
                <a:gd name="T24" fmla="*/ 51 w 708"/>
                <a:gd name="T25" fmla="*/ 459 h 459"/>
                <a:gd name="T26" fmla="*/ 0 w 708"/>
                <a:gd name="T27" fmla="*/ 45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0" name="Freeform 6">
              <a:extLst>
                <a:ext uri="{FF2B5EF4-FFF2-40B4-BE49-F238E27FC236}">
                  <a16:creationId xmlns:a16="http://schemas.microsoft.com/office/drawing/2014/main" id="{BBE00BBB-DBD8-4634-ADF7-32B874302D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1" name="Freeform 7">
              <a:extLst>
                <a:ext uri="{FF2B5EF4-FFF2-40B4-BE49-F238E27FC236}">
                  <a16:creationId xmlns:a16="http://schemas.microsoft.com/office/drawing/2014/main" id="{57A7A496-E630-4D10-8E2D-35D28D9D77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2" name="Freeform 8">
              <a:extLst>
                <a:ext uri="{FF2B5EF4-FFF2-40B4-BE49-F238E27FC236}">
                  <a16:creationId xmlns:a16="http://schemas.microsoft.com/office/drawing/2014/main" id="{581F6A20-A229-4654-A447-8420D6785E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3" name="Freeform 9">
              <a:extLst>
                <a:ext uri="{FF2B5EF4-FFF2-40B4-BE49-F238E27FC236}">
                  <a16:creationId xmlns:a16="http://schemas.microsoft.com/office/drawing/2014/main" id="{37036313-B55C-4275-98AA-4052805BD4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4" name="Freeform 10">
              <a:extLst>
                <a:ext uri="{FF2B5EF4-FFF2-40B4-BE49-F238E27FC236}">
                  <a16:creationId xmlns:a16="http://schemas.microsoft.com/office/drawing/2014/main" id="{5A98863C-6A8A-4FFF-9E38-9A65B3B8D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5" name="Freeform 11">
              <a:extLst>
                <a:ext uri="{FF2B5EF4-FFF2-40B4-BE49-F238E27FC236}">
                  <a16:creationId xmlns:a16="http://schemas.microsoft.com/office/drawing/2014/main" id="{75CBD7DD-58C9-49BE-B0C3-15CCF0EF62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6" name="Freeform 12">
              <a:extLst>
                <a:ext uri="{FF2B5EF4-FFF2-40B4-BE49-F238E27FC236}">
                  <a16:creationId xmlns:a16="http://schemas.microsoft.com/office/drawing/2014/main" id="{6D2F396D-67CB-4D79-9C0F-EBB3DC1F05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7" name="Freeform 13">
              <a:extLst>
                <a:ext uri="{FF2B5EF4-FFF2-40B4-BE49-F238E27FC236}">
                  <a16:creationId xmlns:a16="http://schemas.microsoft.com/office/drawing/2014/main" id="{8EB04C94-45CD-40B8-9C6F-746F117A16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8" name="Freeform 14">
              <a:extLst>
                <a:ext uri="{FF2B5EF4-FFF2-40B4-BE49-F238E27FC236}">
                  <a16:creationId xmlns:a16="http://schemas.microsoft.com/office/drawing/2014/main" id="{913FFF33-ACE6-42CF-9B46-7FE19BD8C2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9" name="Freeform 15">
              <a:extLst>
                <a:ext uri="{FF2B5EF4-FFF2-40B4-BE49-F238E27FC236}">
                  <a16:creationId xmlns:a16="http://schemas.microsoft.com/office/drawing/2014/main" id="{9CB5684C-7DE8-4BE3-806E-2212C45418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0" name="Freeform 16">
              <a:extLst>
                <a:ext uri="{FF2B5EF4-FFF2-40B4-BE49-F238E27FC236}">
                  <a16:creationId xmlns:a16="http://schemas.microsoft.com/office/drawing/2014/main" id="{27341CCE-880A-4D24-984B-2F822B24EB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1" name="Freeform 17">
              <a:extLst>
                <a:ext uri="{FF2B5EF4-FFF2-40B4-BE49-F238E27FC236}">
                  <a16:creationId xmlns:a16="http://schemas.microsoft.com/office/drawing/2014/main" id="{1AEFFB00-914E-43A4-91D4-B03C96F9E5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2" name="Freeform 18">
              <a:extLst>
                <a:ext uri="{FF2B5EF4-FFF2-40B4-BE49-F238E27FC236}">
                  <a16:creationId xmlns:a16="http://schemas.microsoft.com/office/drawing/2014/main" id="{D2DCF835-165A-493B-A53C-403308C52D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3" name="Freeform 19">
              <a:extLst>
                <a:ext uri="{FF2B5EF4-FFF2-40B4-BE49-F238E27FC236}">
                  <a16:creationId xmlns:a16="http://schemas.microsoft.com/office/drawing/2014/main" id="{34F233D9-A6F5-407B-B4C3-8890332F35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>
                <a:gd name="T0" fmla="*/ 0 w 318"/>
                <a:gd name="T1" fmla="*/ 158 h 158"/>
                <a:gd name="T2" fmla="*/ 12 w 318"/>
                <a:gd name="T3" fmla="*/ 137 h 158"/>
                <a:gd name="T4" fmla="*/ 162 w 318"/>
                <a:gd name="T5" fmla="*/ 71 h 158"/>
                <a:gd name="T6" fmla="*/ 249 w 318"/>
                <a:gd name="T7" fmla="*/ 20 h 158"/>
                <a:gd name="T8" fmla="*/ 285 w 318"/>
                <a:gd name="T9" fmla="*/ 2 h 158"/>
                <a:gd name="T10" fmla="*/ 309 w 318"/>
                <a:gd name="T11" fmla="*/ 11 h 158"/>
                <a:gd name="T12" fmla="*/ 303 w 318"/>
                <a:gd name="T13" fmla="*/ 47 h 158"/>
                <a:gd name="T14" fmla="*/ 219 w 318"/>
                <a:gd name="T15" fmla="*/ 89 h 158"/>
                <a:gd name="T16" fmla="*/ 108 w 318"/>
                <a:gd name="T17" fmla="*/ 140 h 158"/>
                <a:gd name="T18" fmla="*/ 57 w 318"/>
                <a:gd name="T19" fmla="*/ 152 h 158"/>
                <a:gd name="T20" fmla="*/ 0 w 318"/>
                <a:gd name="T2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4" name="Freeform 20">
              <a:extLst>
                <a:ext uri="{FF2B5EF4-FFF2-40B4-BE49-F238E27FC236}">
                  <a16:creationId xmlns:a16="http://schemas.microsoft.com/office/drawing/2014/main" id="{82CAB5F6-B090-4487-B64A-6735F500D3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5" name="Freeform 21">
              <a:extLst>
                <a:ext uri="{FF2B5EF4-FFF2-40B4-BE49-F238E27FC236}">
                  <a16:creationId xmlns:a16="http://schemas.microsoft.com/office/drawing/2014/main" id="{3D08EB71-3DFB-46C4-B49D-E392498FE2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6" name="Freeform 22">
              <a:extLst>
                <a:ext uri="{FF2B5EF4-FFF2-40B4-BE49-F238E27FC236}">
                  <a16:creationId xmlns:a16="http://schemas.microsoft.com/office/drawing/2014/main" id="{02132374-B56C-443E-8942-EBD4FB1C2A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>
                <a:gd name="T0" fmla="*/ 23 w 537"/>
                <a:gd name="T1" fmla="*/ 6 h 120"/>
                <a:gd name="T2" fmla="*/ 188 w 537"/>
                <a:gd name="T3" fmla="*/ 3 h 120"/>
                <a:gd name="T4" fmla="*/ 323 w 537"/>
                <a:gd name="T5" fmla="*/ 27 h 120"/>
                <a:gd name="T6" fmla="*/ 464 w 537"/>
                <a:gd name="T7" fmla="*/ 69 h 120"/>
                <a:gd name="T8" fmla="*/ 521 w 537"/>
                <a:gd name="T9" fmla="*/ 90 h 120"/>
                <a:gd name="T10" fmla="*/ 533 w 537"/>
                <a:gd name="T11" fmla="*/ 105 h 120"/>
                <a:gd name="T12" fmla="*/ 497 w 537"/>
                <a:gd name="T13" fmla="*/ 120 h 120"/>
                <a:gd name="T14" fmla="*/ 452 w 537"/>
                <a:gd name="T15" fmla="*/ 108 h 120"/>
                <a:gd name="T16" fmla="*/ 350 w 537"/>
                <a:gd name="T17" fmla="*/ 72 h 120"/>
                <a:gd name="T18" fmla="*/ 158 w 537"/>
                <a:gd name="T19" fmla="*/ 39 h 120"/>
                <a:gd name="T20" fmla="*/ 50 w 537"/>
                <a:gd name="T21" fmla="*/ 39 h 120"/>
                <a:gd name="T22" fmla="*/ 23 w 537"/>
                <a:gd name="T23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7" name="Freeform 23">
              <a:extLst>
                <a:ext uri="{FF2B5EF4-FFF2-40B4-BE49-F238E27FC236}">
                  <a16:creationId xmlns:a16="http://schemas.microsoft.com/office/drawing/2014/main" id="{B7E21F3D-FDC2-4116-A511-15AD91C703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>
                <a:gd name="T0" fmla="*/ 800 w 800"/>
                <a:gd name="T1" fmla="*/ 24 h 143"/>
                <a:gd name="T2" fmla="*/ 782 w 800"/>
                <a:gd name="T3" fmla="*/ 15 h 143"/>
                <a:gd name="T4" fmla="*/ 659 w 800"/>
                <a:gd name="T5" fmla="*/ 63 h 143"/>
                <a:gd name="T6" fmla="*/ 500 w 800"/>
                <a:gd name="T7" fmla="*/ 84 h 143"/>
                <a:gd name="T8" fmla="*/ 326 w 800"/>
                <a:gd name="T9" fmla="*/ 69 h 143"/>
                <a:gd name="T10" fmla="*/ 98 w 800"/>
                <a:gd name="T11" fmla="*/ 21 h 143"/>
                <a:gd name="T12" fmla="*/ 11 w 800"/>
                <a:gd name="T13" fmla="*/ 6 h 143"/>
                <a:gd name="T14" fmla="*/ 32 w 800"/>
                <a:gd name="T15" fmla="*/ 60 h 143"/>
                <a:gd name="T16" fmla="*/ 155 w 800"/>
                <a:gd name="T17" fmla="*/ 96 h 143"/>
                <a:gd name="T18" fmla="*/ 410 w 800"/>
                <a:gd name="T19" fmla="*/ 138 h 143"/>
                <a:gd name="T20" fmla="*/ 596 w 800"/>
                <a:gd name="T21" fmla="*/ 129 h 143"/>
                <a:gd name="T22" fmla="*/ 737 w 800"/>
                <a:gd name="T23" fmla="*/ 90 h 143"/>
                <a:gd name="T24" fmla="*/ 788 w 800"/>
                <a:gd name="T25" fmla="*/ 69 h 143"/>
                <a:gd name="T26" fmla="*/ 800 w 800"/>
                <a:gd name="T27" fmla="*/ 2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8" name="Freeform 24">
              <a:extLst>
                <a:ext uri="{FF2B5EF4-FFF2-40B4-BE49-F238E27FC236}">
                  <a16:creationId xmlns:a16="http://schemas.microsoft.com/office/drawing/2014/main" id="{0EDF3042-6601-4470-861E-7EFBF232FA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409" name="Group 25">
            <a:extLst>
              <a:ext uri="{FF2B5EF4-FFF2-40B4-BE49-F238E27FC236}">
                <a16:creationId xmlns:a16="http://schemas.microsoft.com/office/drawing/2014/main" id="{018CA6F5-3512-45B2-93F6-5410F2D503F8}"/>
              </a:ext>
            </a:extLst>
          </p:cNvPr>
          <p:cNvGrpSpPr>
            <a:grpSpLocks/>
          </p:cNvGrpSpPr>
          <p:nvPr/>
        </p:nvGrpSpPr>
        <p:grpSpPr bwMode="auto">
          <a:xfrm>
            <a:off x="20638" y="6161088"/>
            <a:ext cx="9169400" cy="138112"/>
            <a:chOff x="0" y="4032"/>
            <a:chExt cx="5776" cy="87"/>
          </a:xfrm>
        </p:grpSpPr>
        <p:sp>
          <p:nvSpPr>
            <p:cNvPr id="16410" name="Freeform 26">
              <a:extLst>
                <a:ext uri="{FF2B5EF4-FFF2-40B4-BE49-F238E27FC236}">
                  <a16:creationId xmlns:a16="http://schemas.microsoft.com/office/drawing/2014/main" id="{BAC0B2A9-B24E-464D-8B6B-E9E4A9F051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1" name="Freeform 27">
              <a:extLst>
                <a:ext uri="{FF2B5EF4-FFF2-40B4-BE49-F238E27FC236}">
                  <a16:creationId xmlns:a16="http://schemas.microsoft.com/office/drawing/2014/main" id="{7917262A-9BD5-483A-BF58-10DB8FBF75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2" name="Freeform 28">
              <a:extLst>
                <a:ext uri="{FF2B5EF4-FFF2-40B4-BE49-F238E27FC236}">
                  <a16:creationId xmlns:a16="http://schemas.microsoft.com/office/drawing/2014/main" id="{2A297D3D-03AA-4886-A849-0ABE87AABD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413" name="Rectangle 29">
            <a:extLst>
              <a:ext uri="{FF2B5EF4-FFF2-40B4-BE49-F238E27FC236}">
                <a16:creationId xmlns:a16="http://schemas.microsoft.com/office/drawing/2014/main" id="{761F9D42-691A-4FD0-A60D-0DA793BFF350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pPr lvl="0"/>
            <a:r>
              <a:rPr lang="th-TH" altLang="en-US" noProof="0"/>
              <a:t>คลิกเพื่อแก้ไขลักษณะต้นแบบชื่อเรื่อง</a:t>
            </a:r>
            <a:endParaRPr lang="en-US" altLang="en-US" noProof="0"/>
          </a:p>
        </p:txBody>
      </p:sp>
      <p:sp>
        <p:nvSpPr>
          <p:cNvPr id="16414" name="Rectangle 30">
            <a:extLst>
              <a:ext uri="{FF2B5EF4-FFF2-40B4-BE49-F238E27FC236}">
                <a16:creationId xmlns:a16="http://schemas.microsoft.com/office/drawing/2014/main" id="{6F96A904-7562-4850-83F3-A53613E9D10A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th-TH" altLang="en-US" noProof="0"/>
              <a:t>คลิกเพื่อแก้ไขลักษณะต้นแบบหัวข้อย่อย</a:t>
            </a:r>
            <a:endParaRPr lang="en-US" altLang="en-US" noProof="0"/>
          </a:p>
        </p:txBody>
      </p:sp>
      <p:sp>
        <p:nvSpPr>
          <p:cNvPr id="16415" name="Rectangle 31">
            <a:extLst>
              <a:ext uri="{FF2B5EF4-FFF2-40B4-BE49-F238E27FC236}">
                <a16:creationId xmlns:a16="http://schemas.microsoft.com/office/drawing/2014/main" id="{B7622D44-78F4-4909-967C-42AD12BCD908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16416" name="Rectangle 32">
            <a:extLst>
              <a:ext uri="{FF2B5EF4-FFF2-40B4-BE49-F238E27FC236}">
                <a16:creationId xmlns:a16="http://schemas.microsoft.com/office/drawing/2014/main" id="{672E41EC-61C8-4DF2-A447-AEB78854133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16417" name="Rectangle 33">
            <a:extLst>
              <a:ext uri="{FF2B5EF4-FFF2-40B4-BE49-F238E27FC236}">
                <a16:creationId xmlns:a16="http://schemas.microsoft.com/office/drawing/2014/main" id="{B3B0AB4D-59D0-4D3C-9188-EC0284A96C7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DDCB516-799E-4B27-A3F3-05DEE72A123C}" type="slidenum">
              <a:rPr lang="en-US" altLang="en-US"/>
              <a:pPr/>
              <a:t>‹#›</a:t>
            </a:fld>
            <a:endParaRPr lang="th-TH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96E0-FBAA-43F1-AA4A-E129DEE60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19781D-277C-467B-B0DF-57C4A356A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B509A-1A6D-4797-853D-A627B6FEA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FA1A2-1D5D-4FF5-B58F-5D1BC4BDB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B3E59-EDE6-4F53-9EE9-55C2D8B1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376F3-FEC1-4CE9-B6A7-3B2CF8A873EC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567708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A31296-9AAE-415A-BD0C-73EB7990DC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0FEF63-8943-4C47-9179-1089D9445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768350"/>
            <a:ext cx="5676900" cy="532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10D5A-F5CE-4B04-A8C7-672335CED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BCA1F-D730-47AB-820C-78B70B40A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47057-6051-4E13-BDDD-0D79CB0B1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CF3D9-803B-4D50-9E6A-A993DAE4EB3B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985341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CE50B-AF98-4C2B-BB86-60705C29D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B3A80-B5D5-4501-AEAA-287C78C1F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7D870-B0F6-4A6E-BD75-FFD6B8D85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26365-EC30-4E61-B1E8-B0D5C1DF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1B737-A9FD-4AF6-AA30-0C969F49C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9FB78-95D8-4452-B927-387D410DDDBF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163650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60029-1EC8-4C72-94D3-9025C6A9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6419E-BDA1-4C39-BCA2-115888D1F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7D68A-4617-499C-BC77-BF6A51918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509D1-6E70-42CC-A7D1-B486627F0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0FCC9-9727-46C2-9056-966427876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C7E6A-7D5B-4592-91B3-2E96793A341A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69387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6795C-B86E-4408-BF6E-B64C4EC1E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C7C57-2AC4-4542-AB9D-B7F173CBB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D3ABD7-7476-44E7-84EE-680537DA7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51E22-7A18-441A-A895-264FA0681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26A5F-7E03-4AE7-9623-754554AD8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AC2BC-0A42-4599-8BB6-733674AB4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ABF96-E76C-43D4-A510-06E12C79A44B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4220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0EABB-CB9F-4527-8A9E-5614B5D4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3238B-65D9-4FE5-9A65-43CA03C75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DFF11-6B42-4BDD-8716-8CB663343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4A293D-A8BE-487A-BB37-BC75B5EC53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BCB18B-091B-4932-B625-C33AB0E049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5B7AEA-3C47-4084-8629-78A470E3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7AE890-E98A-4B18-9823-94B7FF045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14F693-0B5E-4A98-AB6B-DF1F66EC6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053A3-52F5-47AD-93A7-7212B373FA9B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954223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ADD44-1D7F-4138-9336-B2FDBE2AF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68EB96-43D5-4CA7-926B-F09E1E5ED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648A98-E74F-48CF-9329-EE00F1F1A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53385D-2944-404C-A7AF-4EE262D7C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B5ACD-3474-471C-9AEA-C7809C30EC27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636849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A477BA-FCF1-40BD-8187-3A0E082C1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6A6AD8-F756-4E3F-8F0E-D8A6EC990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34DA9-0C7F-4440-9123-4C9265318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D6AFC-1090-436E-87F1-EAE1B0325309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971694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3356-E0FB-4D61-BD7F-64C8C02B4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92EDD-F351-4C5F-A5A5-61B5F1AA2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363CAC-BC5F-4CDA-AF41-994B3364C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1AC38-469F-454B-A89E-F1EC09D5F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F15F9-FB64-4529-8726-DDFB96F3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289AA-797C-4303-B1D0-63433A3A9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0142B-6570-4C13-848E-4F643E95DF01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052469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42246-09E9-4D5B-B44C-F1BDF8BCC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750282-D628-4725-A94C-DCE6C6B54A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E773D-F97A-4C28-84BB-8B3580552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2C60D7-B755-4787-8D47-BDE6AF299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E011C-32A8-4105-9397-53398DD8C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9FA6F-85FC-4762-A9D9-C967A2D4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F9F46-27D1-4E45-95BA-7097C9DED2F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93306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>
            <a:extLst>
              <a:ext uri="{FF2B5EF4-FFF2-40B4-BE49-F238E27FC236}">
                <a16:creationId xmlns:a16="http://schemas.microsoft.com/office/drawing/2014/main" id="{9A9EA620-33F2-42CF-9E75-C25C6689436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5363" name="Freeform 3">
              <a:extLst>
                <a:ext uri="{FF2B5EF4-FFF2-40B4-BE49-F238E27FC236}">
                  <a16:creationId xmlns:a16="http://schemas.microsoft.com/office/drawing/2014/main" id="{BC6C3B30-19B5-4B83-9E8F-AC94DE8557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4" name="Freeform 4">
              <a:extLst>
                <a:ext uri="{FF2B5EF4-FFF2-40B4-BE49-F238E27FC236}">
                  <a16:creationId xmlns:a16="http://schemas.microsoft.com/office/drawing/2014/main" id="{2E145527-B2C0-43F9-BEFD-D88CE99379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5" name="Freeform 5">
              <a:extLst>
                <a:ext uri="{FF2B5EF4-FFF2-40B4-BE49-F238E27FC236}">
                  <a16:creationId xmlns:a16="http://schemas.microsoft.com/office/drawing/2014/main" id="{B55AE1B5-C678-4EFB-8D5F-76D961B491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>
                <a:gd name="T0" fmla="*/ 0 w 708"/>
                <a:gd name="T1" fmla="*/ 432 h 459"/>
                <a:gd name="T2" fmla="*/ 0 w 708"/>
                <a:gd name="T3" fmla="*/ 453 h 459"/>
                <a:gd name="T4" fmla="*/ 72 w 708"/>
                <a:gd name="T5" fmla="*/ 324 h 459"/>
                <a:gd name="T6" fmla="*/ 198 w 708"/>
                <a:gd name="T7" fmla="*/ 201 h 459"/>
                <a:gd name="T8" fmla="*/ 366 w 708"/>
                <a:gd name="T9" fmla="*/ 102 h 459"/>
                <a:gd name="T10" fmla="*/ 531 w 708"/>
                <a:gd name="T11" fmla="*/ 36 h 459"/>
                <a:gd name="T12" fmla="*/ 609 w 708"/>
                <a:gd name="T13" fmla="*/ 0 h 459"/>
                <a:gd name="T14" fmla="*/ 708 w 708"/>
                <a:gd name="T15" fmla="*/ 3 h 459"/>
                <a:gd name="T16" fmla="*/ 591 w 708"/>
                <a:gd name="T17" fmla="*/ 66 h 459"/>
                <a:gd name="T18" fmla="*/ 417 w 708"/>
                <a:gd name="T19" fmla="*/ 126 h 459"/>
                <a:gd name="T20" fmla="*/ 237 w 708"/>
                <a:gd name="T21" fmla="*/ 231 h 459"/>
                <a:gd name="T22" fmla="*/ 117 w 708"/>
                <a:gd name="T23" fmla="*/ 345 h 459"/>
                <a:gd name="T24" fmla="*/ 51 w 708"/>
                <a:gd name="T25" fmla="*/ 459 h 459"/>
                <a:gd name="T26" fmla="*/ 0 w 708"/>
                <a:gd name="T27" fmla="*/ 45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6" name="Freeform 6">
              <a:extLst>
                <a:ext uri="{FF2B5EF4-FFF2-40B4-BE49-F238E27FC236}">
                  <a16:creationId xmlns:a16="http://schemas.microsoft.com/office/drawing/2014/main" id="{44F69BBE-8EB6-4688-BF4C-C66272D9A5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7" name="Freeform 7">
              <a:extLst>
                <a:ext uri="{FF2B5EF4-FFF2-40B4-BE49-F238E27FC236}">
                  <a16:creationId xmlns:a16="http://schemas.microsoft.com/office/drawing/2014/main" id="{B1E1DF0C-B4D8-49DF-B5C8-C68353B3A6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8" name="Freeform 8">
              <a:extLst>
                <a:ext uri="{FF2B5EF4-FFF2-40B4-BE49-F238E27FC236}">
                  <a16:creationId xmlns:a16="http://schemas.microsoft.com/office/drawing/2014/main" id="{B2F28BE1-ADEA-4718-98F8-E3365D6508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9" name="Freeform 9">
              <a:extLst>
                <a:ext uri="{FF2B5EF4-FFF2-40B4-BE49-F238E27FC236}">
                  <a16:creationId xmlns:a16="http://schemas.microsoft.com/office/drawing/2014/main" id="{93D9BFDE-B229-494C-B0FA-59D46FF7C9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0" name="Freeform 10">
              <a:extLst>
                <a:ext uri="{FF2B5EF4-FFF2-40B4-BE49-F238E27FC236}">
                  <a16:creationId xmlns:a16="http://schemas.microsoft.com/office/drawing/2014/main" id="{91D2F18E-B5AC-4284-9F1E-B130388C30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1" name="Freeform 11">
              <a:extLst>
                <a:ext uri="{FF2B5EF4-FFF2-40B4-BE49-F238E27FC236}">
                  <a16:creationId xmlns:a16="http://schemas.microsoft.com/office/drawing/2014/main" id="{4C972E4B-490B-4149-AF7C-9CE561A4CC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2" name="Freeform 12">
              <a:extLst>
                <a:ext uri="{FF2B5EF4-FFF2-40B4-BE49-F238E27FC236}">
                  <a16:creationId xmlns:a16="http://schemas.microsoft.com/office/drawing/2014/main" id="{60CEBC36-ADC3-419D-9084-4CEB0AF300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3" name="Freeform 13">
              <a:extLst>
                <a:ext uri="{FF2B5EF4-FFF2-40B4-BE49-F238E27FC236}">
                  <a16:creationId xmlns:a16="http://schemas.microsoft.com/office/drawing/2014/main" id="{C54FCB84-5F9C-409A-A338-8D307B7B86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4" name="Freeform 14">
              <a:extLst>
                <a:ext uri="{FF2B5EF4-FFF2-40B4-BE49-F238E27FC236}">
                  <a16:creationId xmlns:a16="http://schemas.microsoft.com/office/drawing/2014/main" id="{8A65D704-7E95-4060-A726-89058C8709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5" name="Freeform 15">
              <a:extLst>
                <a:ext uri="{FF2B5EF4-FFF2-40B4-BE49-F238E27FC236}">
                  <a16:creationId xmlns:a16="http://schemas.microsoft.com/office/drawing/2014/main" id="{DD329968-2BAD-4744-B477-094843EBF3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6" name="Freeform 16">
              <a:extLst>
                <a:ext uri="{FF2B5EF4-FFF2-40B4-BE49-F238E27FC236}">
                  <a16:creationId xmlns:a16="http://schemas.microsoft.com/office/drawing/2014/main" id="{D59518B4-866F-4BEE-A413-5CE1BC139E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7" name="Freeform 17">
              <a:extLst>
                <a:ext uri="{FF2B5EF4-FFF2-40B4-BE49-F238E27FC236}">
                  <a16:creationId xmlns:a16="http://schemas.microsoft.com/office/drawing/2014/main" id="{B96595ED-EBCF-4452-A9DF-C112BDF7C4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8" name="Freeform 18">
              <a:extLst>
                <a:ext uri="{FF2B5EF4-FFF2-40B4-BE49-F238E27FC236}">
                  <a16:creationId xmlns:a16="http://schemas.microsoft.com/office/drawing/2014/main" id="{E475A86A-A78A-48E2-B29E-D739BA8660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9" name="Freeform 19">
              <a:extLst>
                <a:ext uri="{FF2B5EF4-FFF2-40B4-BE49-F238E27FC236}">
                  <a16:creationId xmlns:a16="http://schemas.microsoft.com/office/drawing/2014/main" id="{D7987055-F252-4D0C-851E-B3C9282466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>
                <a:gd name="T0" fmla="*/ 0 w 318"/>
                <a:gd name="T1" fmla="*/ 158 h 158"/>
                <a:gd name="T2" fmla="*/ 12 w 318"/>
                <a:gd name="T3" fmla="*/ 137 h 158"/>
                <a:gd name="T4" fmla="*/ 162 w 318"/>
                <a:gd name="T5" fmla="*/ 71 h 158"/>
                <a:gd name="T6" fmla="*/ 249 w 318"/>
                <a:gd name="T7" fmla="*/ 20 h 158"/>
                <a:gd name="T8" fmla="*/ 285 w 318"/>
                <a:gd name="T9" fmla="*/ 2 h 158"/>
                <a:gd name="T10" fmla="*/ 309 w 318"/>
                <a:gd name="T11" fmla="*/ 11 h 158"/>
                <a:gd name="T12" fmla="*/ 303 w 318"/>
                <a:gd name="T13" fmla="*/ 47 h 158"/>
                <a:gd name="T14" fmla="*/ 219 w 318"/>
                <a:gd name="T15" fmla="*/ 89 h 158"/>
                <a:gd name="T16" fmla="*/ 108 w 318"/>
                <a:gd name="T17" fmla="*/ 140 h 158"/>
                <a:gd name="T18" fmla="*/ 57 w 318"/>
                <a:gd name="T19" fmla="*/ 152 h 158"/>
                <a:gd name="T20" fmla="*/ 0 w 318"/>
                <a:gd name="T2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" name="Freeform 20">
              <a:extLst>
                <a:ext uri="{FF2B5EF4-FFF2-40B4-BE49-F238E27FC236}">
                  <a16:creationId xmlns:a16="http://schemas.microsoft.com/office/drawing/2014/main" id="{F3800270-C269-4168-96C3-52AC2940E9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" name="Freeform 21">
              <a:extLst>
                <a:ext uri="{FF2B5EF4-FFF2-40B4-BE49-F238E27FC236}">
                  <a16:creationId xmlns:a16="http://schemas.microsoft.com/office/drawing/2014/main" id="{6D078CF6-5D73-46E0-9E7A-B61C112143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Freeform 22">
              <a:extLst>
                <a:ext uri="{FF2B5EF4-FFF2-40B4-BE49-F238E27FC236}">
                  <a16:creationId xmlns:a16="http://schemas.microsoft.com/office/drawing/2014/main" id="{C0D261DE-6EDF-4147-B2A4-0EA368223B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>
                <a:gd name="T0" fmla="*/ 23 w 537"/>
                <a:gd name="T1" fmla="*/ 6 h 120"/>
                <a:gd name="T2" fmla="*/ 188 w 537"/>
                <a:gd name="T3" fmla="*/ 3 h 120"/>
                <a:gd name="T4" fmla="*/ 323 w 537"/>
                <a:gd name="T5" fmla="*/ 27 h 120"/>
                <a:gd name="T6" fmla="*/ 464 w 537"/>
                <a:gd name="T7" fmla="*/ 69 h 120"/>
                <a:gd name="T8" fmla="*/ 521 w 537"/>
                <a:gd name="T9" fmla="*/ 90 h 120"/>
                <a:gd name="T10" fmla="*/ 533 w 537"/>
                <a:gd name="T11" fmla="*/ 105 h 120"/>
                <a:gd name="T12" fmla="*/ 497 w 537"/>
                <a:gd name="T13" fmla="*/ 120 h 120"/>
                <a:gd name="T14" fmla="*/ 452 w 537"/>
                <a:gd name="T15" fmla="*/ 108 h 120"/>
                <a:gd name="T16" fmla="*/ 350 w 537"/>
                <a:gd name="T17" fmla="*/ 72 h 120"/>
                <a:gd name="T18" fmla="*/ 158 w 537"/>
                <a:gd name="T19" fmla="*/ 39 h 120"/>
                <a:gd name="T20" fmla="*/ 50 w 537"/>
                <a:gd name="T21" fmla="*/ 39 h 120"/>
                <a:gd name="T22" fmla="*/ 23 w 537"/>
                <a:gd name="T23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Freeform 23">
              <a:extLst>
                <a:ext uri="{FF2B5EF4-FFF2-40B4-BE49-F238E27FC236}">
                  <a16:creationId xmlns:a16="http://schemas.microsoft.com/office/drawing/2014/main" id="{F83D8162-3B35-467D-B067-CAB70956AA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>
                <a:gd name="T0" fmla="*/ 800 w 800"/>
                <a:gd name="T1" fmla="*/ 24 h 143"/>
                <a:gd name="T2" fmla="*/ 782 w 800"/>
                <a:gd name="T3" fmla="*/ 15 h 143"/>
                <a:gd name="T4" fmla="*/ 659 w 800"/>
                <a:gd name="T5" fmla="*/ 63 h 143"/>
                <a:gd name="T6" fmla="*/ 500 w 800"/>
                <a:gd name="T7" fmla="*/ 84 h 143"/>
                <a:gd name="T8" fmla="*/ 326 w 800"/>
                <a:gd name="T9" fmla="*/ 69 h 143"/>
                <a:gd name="T10" fmla="*/ 98 w 800"/>
                <a:gd name="T11" fmla="*/ 21 h 143"/>
                <a:gd name="T12" fmla="*/ 11 w 800"/>
                <a:gd name="T13" fmla="*/ 6 h 143"/>
                <a:gd name="T14" fmla="*/ 32 w 800"/>
                <a:gd name="T15" fmla="*/ 60 h 143"/>
                <a:gd name="T16" fmla="*/ 155 w 800"/>
                <a:gd name="T17" fmla="*/ 96 h 143"/>
                <a:gd name="T18" fmla="*/ 410 w 800"/>
                <a:gd name="T19" fmla="*/ 138 h 143"/>
                <a:gd name="T20" fmla="*/ 596 w 800"/>
                <a:gd name="T21" fmla="*/ 129 h 143"/>
                <a:gd name="T22" fmla="*/ 737 w 800"/>
                <a:gd name="T23" fmla="*/ 90 h 143"/>
                <a:gd name="T24" fmla="*/ 788 w 800"/>
                <a:gd name="T25" fmla="*/ 69 h 143"/>
                <a:gd name="T26" fmla="*/ 800 w 800"/>
                <a:gd name="T27" fmla="*/ 2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Freeform 24">
              <a:extLst>
                <a:ext uri="{FF2B5EF4-FFF2-40B4-BE49-F238E27FC236}">
                  <a16:creationId xmlns:a16="http://schemas.microsoft.com/office/drawing/2014/main" id="{965940EB-C873-4243-BECE-0FFDCF9B12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85" name="Group 25">
            <a:extLst>
              <a:ext uri="{FF2B5EF4-FFF2-40B4-BE49-F238E27FC236}">
                <a16:creationId xmlns:a16="http://schemas.microsoft.com/office/drawing/2014/main" id="{681A6CC7-C6BA-44A9-B430-9D01365AEFB5}"/>
              </a:ext>
            </a:extLst>
          </p:cNvPr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5386" name="Freeform 26">
              <a:extLst>
                <a:ext uri="{FF2B5EF4-FFF2-40B4-BE49-F238E27FC236}">
                  <a16:creationId xmlns:a16="http://schemas.microsoft.com/office/drawing/2014/main" id="{963A9700-197B-4EA6-AA86-8099834FC5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Freeform 27">
              <a:extLst>
                <a:ext uri="{FF2B5EF4-FFF2-40B4-BE49-F238E27FC236}">
                  <a16:creationId xmlns:a16="http://schemas.microsoft.com/office/drawing/2014/main" id="{CEF38448-B7AF-4B4B-867C-382DA169A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Freeform 28">
              <a:extLst>
                <a:ext uri="{FF2B5EF4-FFF2-40B4-BE49-F238E27FC236}">
                  <a16:creationId xmlns:a16="http://schemas.microsoft.com/office/drawing/2014/main" id="{9E68FF20-A8FD-4562-B7D6-49A7F10236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89" name="Rectangle 29">
            <a:extLst>
              <a:ext uri="{FF2B5EF4-FFF2-40B4-BE49-F238E27FC236}">
                <a16:creationId xmlns:a16="http://schemas.microsoft.com/office/drawing/2014/main" id="{AF5502F4-36B9-473C-A590-4FF75B11F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คลิกเพื่อแก้ไขลักษณะต้นแบบชื่อเรื่อง</a:t>
            </a:r>
            <a:endParaRPr lang="en-US" altLang="en-US"/>
          </a:p>
        </p:txBody>
      </p:sp>
      <p:sp>
        <p:nvSpPr>
          <p:cNvPr id="15390" name="Rectangle 30">
            <a:extLst>
              <a:ext uri="{FF2B5EF4-FFF2-40B4-BE49-F238E27FC236}">
                <a16:creationId xmlns:a16="http://schemas.microsoft.com/office/drawing/2014/main" id="{4F251FBF-F31C-42CA-AB5D-1C4A140998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คลิกเพื่อแก้ไขลักษณะของข้อความต้นแบบ</a:t>
            </a:r>
            <a:endParaRPr lang="en-US" altLang="en-US"/>
          </a:p>
          <a:p>
            <a:pPr lvl="1"/>
            <a:r>
              <a:rPr lang="th-TH" altLang="en-US"/>
              <a:t>ระดับที่สอง</a:t>
            </a:r>
            <a:endParaRPr lang="en-US" altLang="en-US"/>
          </a:p>
          <a:p>
            <a:pPr lvl="2"/>
            <a:r>
              <a:rPr lang="th-TH" altLang="en-US"/>
              <a:t>ระดับที่สาม</a:t>
            </a:r>
            <a:endParaRPr lang="en-US" altLang="en-US"/>
          </a:p>
          <a:p>
            <a:pPr lvl="3"/>
            <a:r>
              <a:rPr lang="th-TH" altLang="en-US"/>
              <a:t>ระดับที่สี่</a:t>
            </a:r>
            <a:endParaRPr lang="en-US" altLang="en-US"/>
          </a:p>
          <a:p>
            <a:pPr lvl="4"/>
            <a:r>
              <a:rPr lang="th-TH" altLang="en-US"/>
              <a:t>ระดับที่ห้า</a:t>
            </a:r>
            <a:endParaRPr lang="en-US" altLang="en-US"/>
          </a:p>
        </p:txBody>
      </p:sp>
      <p:sp>
        <p:nvSpPr>
          <p:cNvPr id="15391" name="Rectangle 31">
            <a:extLst>
              <a:ext uri="{FF2B5EF4-FFF2-40B4-BE49-F238E27FC236}">
                <a16:creationId xmlns:a16="http://schemas.microsoft.com/office/drawing/2014/main" id="{BAF52083-5A86-4A90-A37F-C755F68FE6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endParaRPr lang="th-TH" altLang="en-US"/>
          </a:p>
        </p:txBody>
      </p:sp>
      <p:sp>
        <p:nvSpPr>
          <p:cNvPr id="15392" name="Rectangle 32">
            <a:extLst>
              <a:ext uri="{FF2B5EF4-FFF2-40B4-BE49-F238E27FC236}">
                <a16:creationId xmlns:a16="http://schemas.microsoft.com/office/drawing/2014/main" id="{9BB6FA8B-329A-4311-950A-6CE14B4B9D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endParaRPr lang="th-TH" altLang="en-US"/>
          </a:p>
        </p:txBody>
      </p:sp>
      <p:sp>
        <p:nvSpPr>
          <p:cNvPr id="15393" name="Rectangle 33">
            <a:extLst>
              <a:ext uri="{FF2B5EF4-FFF2-40B4-BE49-F238E27FC236}">
                <a16:creationId xmlns:a16="http://schemas.microsoft.com/office/drawing/2014/main" id="{40058FC3-51D8-40D1-8CD5-C4A5443695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7D984D2E-1096-4B8E-A3D0-231AF2F1217B}" type="slidenum">
              <a:rPr lang="en-US" altLang="en-US"/>
              <a:pPr/>
              <a:t>‹#›</a:t>
            </a:fld>
            <a:endParaRPr lang="th-T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ngsana New" panose="02020603050405020304" pitchFamily="18" charset="-34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ngsana New" panose="02020603050405020304" pitchFamily="18" charset="-34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ngsana New" panose="02020603050405020304" pitchFamily="18" charset="-34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ngsana New" panose="02020603050405020304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ngsana New" panose="02020603050405020304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ngsana New" panose="02020603050405020304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ngsana New" panose="02020603050405020304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ngsana New" panose="02020603050405020304" pitchFamily="18" charset="-34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1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1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2" Type="http://schemas.microsoft.com/office/2007/relationships/media" Target="../media/media22.WAV"/><Relationship Id="rId1" Type="http://schemas.openxmlformats.org/officeDocument/2006/relationships/tags" Target="../tags/tag15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1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1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2" Type="http://schemas.microsoft.com/office/2007/relationships/media" Target="../media/media25.WAV"/><Relationship Id="rId1" Type="http://schemas.openxmlformats.org/officeDocument/2006/relationships/tags" Target="../tags/tag1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2" Type="http://schemas.microsoft.com/office/2007/relationships/media" Target="../media/media26.WAV"/><Relationship Id="rId1" Type="http://schemas.openxmlformats.org/officeDocument/2006/relationships/tags" Target="../tags/tag19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AV"/><Relationship Id="rId2" Type="http://schemas.microsoft.com/office/2007/relationships/media" Target="../media/media28.WAV"/><Relationship Id="rId1" Type="http://schemas.openxmlformats.org/officeDocument/2006/relationships/tags" Target="../tags/tag20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AV"/><Relationship Id="rId2" Type="http://schemas.microsoft.com/office/2007/relationships/media" Target="../media/media29.WAV"/><Relationship Id="rId1" Type="http://schemas.openxmlformats.org/officeDocument/2006/relationships/tags" Target="../tags/tag2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AV"/><Relationship Id="rId2" Type="http://schemas.microsoft.com/office/2007/relationships/media" Target="../media/media30.WAV"/><Relationship Id="rId1" Type="http://schemas.openxmlformats.org/officeDocument/2006/relationships/tags" Target="../tags/tag2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AV"/><Relationship Id="rId2" Type="http://schemas.microsoft.com/office/2007/relationships/media" Target="../media/media31.WAV"/><Relationship Id="rId1" Type="http://schemas.openxmlformats.org/officeDocument/2006/relationships/tags" Target="../tags/tag2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AV"/><Relationship Id="rId2" Type="http://schemas.microsoft.com/office/2007/relationships/media" Target="../media/media32.WAV"/><Relationship Id="rId1" Type="http://schemas.openxmlformats.org/officeDocument/2006/relationships/tags" Target="../tags/tag2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E8B354F-5D56-4A18-9507-E5BC9D520D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03648" y="2636912"/>
            <a:ext cx="6143625" cy="1371600"/>
          </a:xfrm>
        </p:spPr>
        <p:txBody>
          <a:bodyPr/>
          <a:lstStyle/>
          <a:p>
            <a:r>
              <a:rPr lang="en-US" altLang="en-US" sz="8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Re-Imagine</a:t>
            </a:r>
          </a:p>
        </p:txBody>
      </p:sp>
      <p:pic>
        <p:nvPicPr>
          <p:cNvPr id="5125" name="Picture 5">
            <a:hlinkClick r:id="" action="ppaction://media"/>
            <a:extLst>
              <a:ext uri="{FF2B5EF4-FFF2-40B4-BE49-F238E27FC236}">
                <a16:creationId xmlns:a16="http://schemas.microsoft.com/office/drawing/2014/main" id="{6D5879D6-A48B-434C-A513-5199A8E51DF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09E130-2E60-4040-9F7C-9FAA64169A07}"/>
              </a:ext>
            </a:extLst>
          </p:cNvPr>
          <p:cNvSpPr txBox="1"/>
          <p:nvPr/>
        </p:nvSpPr>
        <p:spPr>
          <a:xfrm>
            <a:off x="2267744" y="4653136"/>
            <a:ext cx="48397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dirty="0">
                <a:latin typeface="BrowalliaUPC" panose="020B0604020202020204" pitchFamily="34" charset="-34"/>
                <a:cs typeface="BrowalliaUPC" panose="020B0604020202020204" pitchFamily="34" charset="-34"/>
              </a:rPr>
              <a:t>นพ.อนุวัฒน์ ศุภชุติกุล</a:t>
            </a:r>
          </a:p>
          <a:p>
            <a:pPr algn="ctr"/>
            <a:r>
              <a:rPr lang="th-TH" dirty="0">
                <a:latin typeface="BrowalliaUPC" panose="020B0604020202020204" pitchFamily="34" charset="-34"/>
                <a:cs typeface="BrowalliaUPC" panose="020B0604020202020204" pitchFamily="34" charset="-34"/>
              </a:rPr>
              <a:t>สรุปความจากหนังสือ </a:t>
            </a:r>
            <a:r>
              <a:rPr lang="en-US" dirty="0">
                <a:latin typeface="BrowalliaUPC" panose="020B0604020202020204" pitchFamily="34" charset="-34"/>
                <a:cs typeface="BrowalliaUPC" panose="020B0604020202020204" pitchFamily="34" charset="-34"/>
              </a:rPr>
              <a:t>Re-Imagine! </a:t>
            </a:r>
            <a:r>
              <a:rPr lang="th-TH" dirty="0">
                <a:latin typeface="BrowalliaUPC" panose="020B0604020202020204" pitchFamily="34" charset="-34"/>
                <a:cs typeface="BrowalliaUPC" panose="020B0604020202020204" pitchFamily="34" charset="-34"/>
              </a:rPr>
              <a:t>มาเล่าให้ทีมงานฟัง</a:t>
            </a:r>
          </a:p>
          <a:p>
            <a:pPr algn="ctr"/>
            <a:r>
              <a:rPr lang="en-US" dirty="0">
                <a:latin typeface="BrowalliaUPC" panose="020B0604020202020204" pitchFamily="34" charset="-34"/>
                <a:cs typeface="BrowalliaUPC" panose="020B0604020202020204" pitchFamily="34" charset="-34"/>
              </a:rPr>
              <a:t>5 </a:t>
            </a:r>
            <a:r>
              <a:rPr lang="th-TH" dirty="0">
                <a:latin typeface="BrowalliaUPC" panose="020B0604020202020204" pitchFamily="34" charset="-34"/>
                <a:cs typeface="BrowalliaUPC" panose="020B0604020202020204" pitchFamily="34" charset="-34"/>
              </a:rPr>
              <a:t>กรกฎาคม </a:t>
            </a:r>
            <a:r>
              <a:rPr lang="en-US" dirty="0">
                <a:latin typeface="BrowalliaUPC" panose="020B0604020202020204" pitchFamily="34" charset="-34"/>
                <a:cs typeface="BrowalliaUPC" panose="020B0604020202020204" pitchFamily="34" charset="-34"/>
              </a:rPr>
              <a:t>2547</a:t>
            </a: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FE59551-D7F3-4B77-AE95-2D18ABEB62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ธุรกิจให้บริการแบบมืออาชีพ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FDF0E8A-76F0-4D3C-9608-4F00D82B3A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7244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ทำให้เรียบง่าย แต่ดูดี</a:t>
            </a:r>
          </a:p>
          <a:p>
            <a:pPr lvl="1"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เปลี่ยนกิจกรรมทุกอย่างในแผนกไปสู่ผลิตภัณฑ์ซึ่งคุ้มค่ากับการจ่ายค่าตอบแทน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ขั้นตอนสู่ธุรกิจให้บริการแบบมืออาชีพ</a:t>
            </a:r>
          </a:p>
          <a:p>
            <a:pPr lvl="1"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ว่าจ้างธุรกิจที่ให้บริการแบบมืออาชีพอย่างจริงจัง</a:t>
            </a:r>
          </a:p>
          <a:p>
            <a:pPr lvl="1"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เรียนรู้จากพวกเขา</a:t>
            </a:r>
          </a:p>
          <a:p>
            <a:pPr lvl="1"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เปลี่ยนกิจการทุกส่วนไปสู่ธูรกิจให้บริการแบบมืออาชีพ</a:t>
            </a:r>
          </a:p>
          <a:p>
            <a:pPr lvl="1"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อย่าอดทนกับสิ่งอื่นนอกจาก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รูปแบบงาน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ความเป็นเลิศ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เจ๋งที่สุด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endParaRPr lang="th-TH" altLang="en-US" b="1">
              <a:solidFill>
                <a:srgbClr val="2A2A38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lvl="1"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สลัดทิ้งคนในแนผกที่ไม่เข้าใจความหมาย</a:t>
            </a:r>
          </a:p>
        </p:txBody>
      </p:sp>
      <p:pic>
        <p:nvPicPr>
          <p:cNvPr id="20484" name="Picture 4">
            <a:hlinkClick r:id="" action="ppaction://media"/>
            <a:extLst>
              <a:ext uri="{FF2B5EF4-FFF2-40B4-BE49-F238E27FC236}">
                <a16:creationId xmlns:a16="http://schemas.microsoft.com/office/drawing/2014/main" id="{A71421F8-588F-4BCD-9436-5CC1C7B9913C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7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4"/>
                </p:tgtEl>
              </p:cMediaNode>
            </p:audio>
          </p:childTnLst>
        </p:cTn>
      </p:par>
    </p:tnLst>
    <p:bldLst>
      <p:bldP spid="2048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CBB44A8-08E5-482D-8248-F6412679D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ทางออกที่ไม่อาจหลีกเลี่ยง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745AE408-F2FA-4789-AA96-40CBE7AF72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8001000" cy="48768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ให้ประสบการณ์และทางออก แทนที่จะเป็น สินค้าและบริการ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บริการครบวงจรที่แสนประทับใจ มิใช่เพียงสินค้าที่ยิ่งใหญ่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มีสินค้าเฉพาะสำหรับแต่ละคน พร้อมการสนับสนุนดีๆ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ยืดหยุ่นแบบไร้ขีดจำกัด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ลูกค้าเป็นผู้วางกฎ มิใช่เรา 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เน้นข้อมูลและบรรจุภัณฑ์ แทนที่จะนำเสนอสินค้าเป็น </a:t>
            </a:r>
            <a:r>
              <a:rPr lang="en-US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ชิ้นๆ กองๆ</a:t>
            </a:r>
            <a:r>
              <a:rPr lang="en-US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endParaRPr lang="th-TH" altLang="en-US" sz="3600" b="1">
              <a:solidFill>
                <a:srgbClr val="2A2A38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21508" name="Picture 4">
            <a:hlinkClick r:id="" action="ppaction://media"/>
            <a:extLst>
              <a:ext uri="{FF2B5EF4-FFF2-40B4-BE49-F238E27FC236}">
                <a16:creationId xmlns:a16="http://schemas.microsoft.com/office/drawing/2014/main" id="{812C369D-8E17-4991-AAAF-0791DD4352AF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9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8"/>
                </p:tgtEl>
              </p:cMediaNode>
            </p:audio>
          </p:childTnLst>
        </p:cTn>
      </p:par>
    </p:tnLst>
    <p:bldLst>
      <p:bldP spid="21507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A5FD0B4B-D188-4BDF-AC4C-51173ADDD6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การทำงานระหว่างฝ่าย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0C8097C-07F1-4BA7-98D5-82C0282840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7244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องค์กรไร้รอยต่อ   พูดกัน มิใช่ ต่อยกัน</a:t>
            </a:r>
          </a:p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ผู้หญิงนำ</a:t>
            </a:r>
          </a:p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ให้รางวัลกับความร่วมมือ  ไล่พวกที่ไม่ยอมพูดจากันออก</a:t>
            </a:r>
          </a:p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งานทุกอย่างเป็นงานระหว่างฝ่ายและสายงาน</a:t>
            </a:r>
          </a:p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ร่วมกันทำงานข้ามฝ่าย</a:t>
            </a:r>
          </a:p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เจ้านายคือผู้จัดการระดับไมโครของระบบการทำงานข้ามฝ่ายและการให้แรงจูงใจ</a:t>
            </a:r>
          </a:p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ซื่อสัตย์ต่อทางออก มิใช่เอาแต่หน่วยงาน</a:t>
            </a:r>
          </a:p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อาชีพ 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= 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งานที่ได้รับมอบหมายซึ่งอาจต้องข้ามไปทำงานในสายอื่น</a:t>
            </a:r>
          </a:p>
        </p:txBody>
      </p:sp>
      <p:pic>
        <p:nvPicPr>
          <p:cNvPr id="22532" name="Picture 4">
            <a:hlinkClick r:id="" action="ppaction://media"/>
            <a:extLst>
              <a:ext uri="{FF2B5EF4-FFF2-40B4-BE49-F238E27FC236}">
                <a16:creationId xmlns:a16="http://schemas.microsoft.com/office/drawing/2014/main" id="{D5A5C478-F919-4E1F-A307-8ECF99869059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7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5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2"/>
                </p:tgtEl>
              </p:cMediaNode>
            </p:audio>
          </p:childTnLst>
        </p:cTn>
      </p:par>
    </p:tnLst>
    <p:bldLst>
      <p:bldP spid="22531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BF647C1F-7B54-496A-8991-CA6C342E65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50 </a:t>
            </a:r>
            <a:r>
              <a:rPr lang="th-TH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ทางออกเพื่อการทำงานระหว่างฝ่าย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D006155-5F42-49CF-B917-060E6A2912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7244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นี่คือองค์กรของเรา ไอ้เบื๊อก อย่ามัวแต่ทะเลาะกัน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ความฝืดทั้งหมดต้องถูกจำกัด ความงี่เง่าทั้งหมดต้องไม่เหลือ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ต้องไม่มีแดนใครแดนมัน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พวกโลกทัศน์แคบ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ตัวกู พวกกู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คือความผิดขั้นไล่ออก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ทั้งหมดต้องอยู่ใน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web</a:t>
            </a:r>
            <a:endParaRPr lang="th-TH" altLang="en-US" b="1">
              <a:solidFill>
                <a:srgbClr val="2A2A38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ทุกคนต้องเข้าถึงได้ทุกอย่าง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ผู้จัดการโครงการเป็นใหญ่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เพิ่มมูลค่าด้วยการใช้ทรัพยากรร่วมกัน</a:t>
            </a:r>
          </a:p>
        </p:txBody>
      </p:sp>
      <p:pic>
        <p:nvPicPr>
          <p:cNvPr id="23556" name="Picture 4">
            <a:hlinkClick r:id="" action="ppaction://media"/>
            <a:extLst>
              <a:ext uri="{FF2B5EF4-FFF2-40B4-BE49-F238E27FC236}">
                <a16:creationId xmlns:a16="http://schemas.microsoft.com/office/drawing/2014/main" id="{2A8D54FB-7A0B-4776-A05B-A0EAAD5DE0E6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5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5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56"/>
                </p:tgtEl>
              </p:cMediaNode>
            </p:audio>
          </p:childTnLst>
        </p:cTn>
      </p:par>
    </p:tnLst>
    <p:bldLst>
      <p:bldP spid="23555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4C2127E-554D-4326-9C06-F266ED4244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50 </a:t>
            </a:r>
            <a:r>
              <a:rPr lang="th-TH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ทางออกเพื่อการทำงานระหว่างฝ่าย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E5C7BA7-5EF2-4E82-9A4B-AAD1CF7E6D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7244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เราขายทางออก และความสำเร็จให้กับลูกค้า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จับมือกับสุดยอดในยุทธจักร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เราอยู่ในเรือลำเดียวกัน ร่วมสายเลือดเดียวกัน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ผู้บริหารโครงการอาจมาจากตำแหน่งใดก็ได้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เราทุกคนเป็นพนักงานขาย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เราทุกคนลงทุนในการเชื่อมต่อกับลูกค้า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หายใจเข้าออกเป็นตราสินค้า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ให้รางวัลกับความร่วมมือ/การทำงานเป็นทีม/การเป็นหุ้นส่วน</a:t>
            </a:r>
          </a:p>
        </p:txBody>
      </p:sp>
      <p:pic>
        <p:nvPicPr>
          <p:cNvPr id="24580" name="Picture 4">
            <a:hlinkClick r:id="" action="ppaction://media"/>
            <a:extLst>
              <a:ext uri="{FF2B5EF4-FFF2-40B4-BE49-F238E27FC236}">
                <a16:creationId xmlns:a16="http://schemas.microsoft.com/office/drawing/2014/main" id="{7A1F6513-2412-434F-8D69-6E27F663DBDF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5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0"/>
                </p:tgtEl>
              </p:cMediaNode>
            </p:audio>
          </p:childTnLst>
        </p:cTn>
      </p:par>
    </p:tnLst>
    <p:bldLst>
      <p:bldP spid="24579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EB0F1265-503A-484C-A9E6-1586B348DF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50 </a:t>
            </a:r>
            <a:r>
              <a:rPr lang="th-TH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ทางออกเพื่อการทำงานระหว่างฝ่าย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C306A0F5-9538-4EC2-97DD-DCCC1D7169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7244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b="1" dirty="0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ผู้หญิงทำได้ดีกว่าผู้ชายมากๆ ในเรื่องของความสัมพันธ์</a:t>
            </a:r>
          </a:p>
          <a:p>
            <a:r>
              <a:rPr lang="th-TH" altLang="en-US" b="1" dirty="0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ทีมงานระหว่างฝ่ายต้องการเพื่อนร่วมงานใจเต็มร้อย</a:t>
            </a:r>
          </a:p>
          <a:p>
            <a:r>
              <a:rPr lang="th-TH" altLang="en-US" b="1" dirty="0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ให้ความสำคัญกับโครงการที่</a:t>
            </a:r>
            <a:r>
              <a:rPr lang="th-TH" altLang="en-US" b="1" dirty="0" err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เริ่ด</a:t>
            </a:r>
            <a:r>
              <a:rPr lang="th-TH" altLang="en-US" b="1" dirty="0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จับใจคน ท้าทายสุดๆ</a:t>
            </a:r>
          </a:p>
          <a:p>
            <a:r>
              <a:rPr lang="th-TH" altLang="en-US" b="1" dirty="0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เปิดตลาด </a:t>
            </a:r>
            <a:r>
              <a:rPr lang="en-US" altLang="en-US" b="1" dirty="0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altLang="en-US" b="1" dirty="0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คนดีมีฝีมือ</a:t>
            </a:r>
            <a:r>
              <a:rPr lang="en-US" altLang="en-US" b="1" dirty="0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endParaRPr lang="th-TH" altLang="en-US" b="1" dirty="0">
              <a:solidFill>
                <a:srgbClr val="2A2A38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r>
              <a:rPr lang="th-TH" altLang="en-US" b="1" dirty="0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ลด ละ เลิก เรื่องงี่เง่า (กฎที่ซับซ้อนเกินไป)</a:t>
            </a:r>
          </a:p>
          <a:p>
            <a:r>
              <a:rPr lang="th-TH" altLang="en-US" b="1" dirty="0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อย่าให้คนติดอยู่กับหน้าที่ของตัวเอง ย้ายคนให้ไปทำงานของศัตรู</a:t>
            </a:r>
          </a:p>
        </p:txBody>
      </p:sp>
      <p:pic>
        <p:nvPicPr>
          <p:cNvPr id="25604" name="Picture 4">
            <a:hlinkClick r:id="" action="ppaction://media"/>
            <a:extLst>
              <a:ext uri="{FF2B5EF4-FFF2-40B4-BE49-F238E27FC236}">
                <a16:creationId xmlns:a16="http://schemas.microsoft.com/office/drawing/2014/main" id="{4BDC47B6-8CAC-41BA-837D-274E603C400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6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4"/>
                </p:tgtEl>
              </p:cMediaNode>
            </p:audio>
          </p:childTnLst>
        </p:cTn>
      </p:par>
    </p:tnLst>
    <p:bldLst>
      <p:bldP spid="25603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AB15039B-2E62-405C-ADD2-415C3398B9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58850"/>
            <a:ext cx="7772400" cy="762000"/>
          </a:xfrm>
        </p:spPr>
        <p:txBody>
          <a:bodyPr>
            <a:spAutoFit/>
          </a:bodyPr>
          <a:lstStyle/>
          <a:p>
            <a:r>
              <a:rPr lang="th-TH" altLang="en-US">
                <a:solidFill>
                  <a:srgbClr val="000000"/>
                </a:solidFill>
                <a:cs typeface="BrowalliaUPC" panose="020B0604020202020204" pitchFamily="34" charset="-34"/>
              </a:rPr>
              <a:t>ตราสินค้าใหม่</a:t>
            </a:r>
          </a:p>
        </p:txBody>
      </p:sp>
      <p:pic>
        <p:nvPicPr>
          <p:cNvPr id="67587" name="Picture 3">
            <a:extLst>
              <a:ext uri="{FF2B5EF4-FFF2-40B4-BE49-F238E27FC236}">
                <a16:creationId xmlns:a16="http://schemas.microsoft.com/office/drawing/2014/main" id="{D7512C3B-98AF-4397-A005-0128D50B3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8" name="Picture 4">
            <a:hlinkClick r:id="" action="ppaction://media"/>
            <a:extLst>
              <a:ext uri="{FF2B5EF4-FFF2-40B4-BE49-F238E27FC236}">
                <a16:creationId xmlns:a16="http://schemas.microsoft.com/office/drawing/2014/main" id="{BA664DF7-5F92-4A6B-89BA-E22E2673336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58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63F82C5-F913-458F-9574-72C4C0EE50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มอบ </a:t>
            </a:r>
            <a:r>
              <a:rPr lang="en-US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DilleniaUPC" panose="02020603050405020304" pitchFamily="18" charset="-34"/>
              </a:rPr>
              <a:t>“</a:t>
            </a:r>
            <a:r>
              <a:rPr lang="th-TH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ประสบการณ์</a:t>
            </a:r>
            <a:r>
              <a:rPr lang="en-US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DilleniaUPC" panose="02020603050405020304" pitchFamily="18" charset="-34"/>
              </a:rPr>
              <a:t>”</a:t>
            </a:r>
            <a:r>
              <a:rPr lang="th-TH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 ที่ควรค่า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385DAE87-1F63-4887-8BF9-AD8716F7DC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4196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มูลค่าเพิ่มขององค์กร สั่งสมจากคุณภาพของประสบการณ์ที่ลูกค้าได้รับ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ประสบการณ์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= 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สิ่งที่เป็นองค์รวม ครบครัน ครอบคลุม ทำให้เกิดการเปลี่ยนแปลง และปลุกเร้าอารมณ์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ประสบการณ์เป็นเหตุการณ์ อุบัติการณ์ที่เกิดขึ้นที่จุดเริ่มต้น จุดกึ่งกลาง และมีจุดสิ้นสุด  จะตราตรึงในความทรงจำอย่างไม่มีวันเลือน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ประสบการณ์เป็นสิ่งสุดโต่ง ไม่ใช่แค่ความพอใจชั่วประเดี๋ยวประด๋าว แต่เป็นวิธีการวิเคราะห์ชีวิตที่แตกต่างไปโดยสิ้นเชิง</a:t>
            </a:r>
          </a:p>
        </p:txBody>
      </p:sp>
      <p:pic>
        <p:nvPicPr>
          <p:cNvPr id="26628" name="Picture 4">
            <a:hlinkClick r:id="" action="ppaction://media"/>
            <a:extLst>
              <a:ext uri="{FF2B5EF4-FFF2-40B4-BE49-F238E27FC236}">
                <a16:creationId xmlns:a16="http://schemas.microsoft.com/office/drawing/2014/main" id="{21E36C61-275A-4047-B952-0F48F13FD9E5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audio>
          </p:childTnLst>
        </p:cTn>
      </p:par>
    </p:tnLst>
    <p:bldLst>
      <p:bldP spid="26627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3F0EC0D-1563-46FD-9E03-26A11156F3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DilleniaUPC" panose="02020603050405020304" pitchFamily="18" charset="-34"/>
              </a:rPr>
              <a:t>“</a:t>
            </a:r>
            <a:r>
              <a:rPr lang="th-TH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ประสบการณ์</a:t>
            </a:r>
            <a:r>
              <a:rPr lang="en-US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DilleniaUPC" panose="02020603050405020304" pitchFamily="18" charset="-34"/>
              </a:rPr>
              <a:t>”</a:t>
            </a:r>
            <a:r>
              <a:rPr lang="th-TH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 ทำให้ลูกค้า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B502EAEA-84B9-4FFA-9F25-F8ED751E69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4196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รู้สึกสุดมัน สุดสนุก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จำได้ไม่ลืมเลือน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อยากได้อีก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พูดปากต่อปาก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พบแต่ความประหลาดใจและชื่นใจ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เห็นด้วยใจของตัวเอง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ช่วยนิยามว่า </a:t>
            </a:r>
            <a:r>
              <a:rPr lang="en-US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ตนเองเป็นใคร</a:t>
            </a:r>
            <a:r>
              <a:rPr lang="en-US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endParaRPr lang="th-TH" altLang="en-US" sz="3600" b="1">
              <a:solidFill>
                <a:srgbClr val="2A2A38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27652" name="Picture 4">
            <a:hlinkClick r:id="" action="ppaction://media"/>
            <a:extLst>
              <a:ext uri="{FF2B5EF4-FFF2-40B4-BE49-F238E27FC236}">
                <a16:creationId xmlns:a16="http://schemas.microsoft.com/office/drawing/2014/main" id="{E3EFEF7B-D63D-4C32-836B-274C4F066FB7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6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2"/>
                </p:tgtEl>
              </p:cMediaNode>
            </p:audio>
          </p:childTnLst>
        </p:cTn>
      </p:par>
    </p:tnLst>
    <p:bldLst>
      <p:bldP spid="27651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9EA3AD6-8EFF-4CBF-A6FD-097264D11A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มาทำ </a:t>
            </a:r>
            <a:r>
              <a:rPr lang="en-US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DilleniaUPC" panose="02020603050405020304" pitchFamily="18" charset="-34"/>
              </a:rPr>
              <a:t>“</a:t>
            </a:r>
            <a:r>
              <a:rPr lang="th-TH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ธุรกิจในฝัน</a:t>
            </a:r>
            <a:r>
              <a:rPr lang="en-US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DilleniaUPC" panose="02020603050405020304" pitchFamily="18" charset="-34"/>
              </a:rPr>
              <a:t>”</a:t>
            </a:r>
            <a:r>
              <a:rPr lang="th-TH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 กันเถอะ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E839BF2-D970-49B1-B430-FFC6961F6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4196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ตรรกะแห่งความฝัน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จินอตตี บุยโตนี่)</a:t>
            </a:r>
          </a:p>
          <a:p>
            <a:pPr lvl="1"/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สร้างมูลค่าเพิ่มให้สูงสุดโดยเติมเต็มความฝันของลูกค้า</a:t>
            </a:r>
          </a:p>
          <a:p>
            <a:pPr lvl="1"/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ลงทุนแต่ในสิ่งที่มีค่าสำหรับลูกค้า</a:t>
            </a:r>
          </a:p>
          <a:p>
            <a:pPr lvl="1"/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อย่ายอมให้ผลลัพธ์ระยะสั้นบ่อยทำลายคุณค่าระยะยาวของแบรนด์ของคุณ</a:t>
            </a:r>
          </a:p>
          <a:p>
            <a:pPr lvl="1"/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รักษาสมดุลระหว่างการควบคุมการเงินอย่างเข้มงวด กับการบริหารจัดการทางอารมณ์ของแบรนด์ของคุณ</a:t>
            </a:r>
          </a:p>
          <a:p>
            <a:pPr lvl="1"/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วางโครงสร้างทางการเงินที่อนุโลมให้เสี่ยงได้ ไม่เสี่ยงก็ไม่มีฝัน</a:t>
            </a:r>
          </a:p>
        </p:txBody>
      </p:sp>
      <p:pic>
        <p:nvPicPr>
          <p:cNvPr id="28676" name="Picture 4">
            <a:hlinkClick r:id="" action="ppaction://media"/>
            <a:extLst>
              <a:ext uri="{FF2B5EF4-FFF2-40B4-BE49-F238E27FC236}">
                <a16:creationId xmlns:a16="http://schemas.microsoft.com/office/drawing/2014/main" id="{45A45A28-E5DD-44AB-BD77-0AA59115E0EE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6"/>
                </p:tgtEl>
              </p:cMediaNode>
            </p:audio>
          </p:childTnLst>
        </p:cTn>
      </p:par>
    </p:tnLst>
    <p:bldLst>
      <p:bldP spid="28675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739D44C-6EB3-49CD-8C19-2877C9B53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media"/>
            <a:extLst>
              <a:ext uri="{FF2B5EF4-FFF2-40B4-BE49-F238E27FC236}">
                <a16:creationId xmlns:a16="http://schemas.microsoft.com/office/drawing/2014/main" id="{65B4F630-3E96-48E2-B884-6B51B407DB2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3A2E2978-3148-4C5B-AE39-9CEE4B6A99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มาทำ </a:t>
            </a:r>
            <a:r>
              <a:rPr lang="en-US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DilleniaUPC" panose="02020603050405020304" pitchFamily="18" charset="-34"/>
              </a:rPr>
              <a:t>“</a:t>
            </a:r>
            <a:r>
              <a:rPr lang="th-TH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ธุรกิจในฝัน</a:t>
            </a:r>
            <a:r>
              <a:rPr lang="en-US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DilleniaUPC" panose="02020603050405020304" pitchFamily="18" charset="-34"/>
              </a:rPr>
              <a:t>”</a:t>
            </a:r>
            <a:r>
              <a:rPr lang="th-TH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 กันเถอะ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BFA08EBC-B4A1-4AF2-9252-2408A3157A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4196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ตรรกะแห่งความฝัน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จินอตตี บุยโตนี่)</a:t>
            </a:r>
          </a:p>
          <a:p>
            <a:pPr lvl="1"/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วางโครงสร้างทางการเงินที่อนุโลมให้เสี่ยงได้ ไม่เสี่ยงก็ไม่มีฝัน</a:t>
            </a:r>
          </a:p>
          <a:p>
            <a:pPr lvl="1"/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หาผู้ร่วมงานที่มีภูมิหลังทางวัฒนธรรมและประสบการณ์ต่างกันไป เพื่อให้ได้สมดุลความมีวินัยด้วยความรู้สึก</a:t>
            </a:r>
          </a:p>
          <a:p>
            <a:pPr lvl="1"/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จงนำด้วยอารมณ์ สร้างความทุ่มเทในหมู่ผู้ร่วมงานโดยการแสดงวิสัยทัศน์และการให้อิสระ</a:t>
            </a:r>
          </a:p>
          <a:p>
            <a:pPr lvl="1"/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สร้างเพื่ออนาคตระยะยาว ความคิดสร้างสรรค์ต้องการทุ่มเทชั่วชีวิต</a:t>
            </a:r>
          </a:p>
        </p:txBody>
      </p:sp>
      <p:pic>
        <p:nvPicPr>
          <p:cNvPr id="29700" name="Picture 4">
            <a:hlinkClick r:id="" action="ppaction://media"/>
            <a:extLst>
              <a:ext uri="{FF2B5EF4-FFF2-40B4-BE49-F238E27FC236}">
                <a16:creationId xmlns:a16="http://schemas.microsoft.com/office/drawing/2014/main" id="{548AC1B5-130C-48CF-B8E3-586F0DCD9EA5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7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0"/>
                </p:tgtEl>
              </p:cMediaNode>
            </p:audio>
          </p:childTnLst>
        </p:cTn>
      </p:par>
    </p:tnLst>
    <p:bldLst>
      <p:bldP spid="29699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EA597BB1-35D5-44F3-9076-0A3CC383FC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การออกแบบ จิตวิญญาณของกิจการยุคใหม่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0A843A3-2B9E-4CF2-90C0-D07531D8F4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9530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การออกเป็นเรื่องของจิตวิญญาณ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นักออกแบบคือคนที่คิดด้วยหัวใจ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บริการใหม่ทุกชิ้นที่นำเสนอจะต้อง</a:t>
            </a:r>
          </a:p>
          <a:p>
            <a:pPr lvl="1"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มีคุณภาพดีที่สุด</a:t>
            </a:r>
          </a:p>
          <a:p>
            <a:pPr lvl="1"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มีคุณค่าสูง</a:t>
            </a:r>
          </a:p>
          <a:p>
            <a:pPr lvl="1"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เป็นนวตกรรมใหม่</a:t>
            </a:r>
          </a:p>
          <a:p>
            <a:pPr lvl="1"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ท้าทายต่อทางเลือกที่มีอยู่เดิม </a:t>
            </a:r>
          </a:p>
          <a:p>
            <a:pPr lvl="1"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ทำให้เกิดความรู้สึกสนุก หรือท้าทายหน่อยๆ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มาตรวัดฝัน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: “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รักเมื่อแรกพบ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ยั่วยวนประสาทสัมผัส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ขยายความฝันอันสูงสุด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</a:p>
        </p:txBody>
      </p:sp>
      <p:pic>
        <p:nvPicPr>
          <p:cNvPr id="30724" name="Picture 4">
            <a:hlinkClick r:id="" action="ppaction://media"/>
            <a:extLst>
              <a:ext uri="{FF2B5EF4-FFF2-40B4-BE49-F238E27FC236}">
                <a16:creationId xmlns:a16="http://schemas.microsoft.com/office/drawing/2014/main" id="{14094CB3-8838-48E4-B2DC-D0252928C12D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4"/>
                </p:tgtEl>
              </p:cMediaNode>
            </p:audio>
          </p:childTnLst>
        </p:cTn>
      </p:par>
    </p:tnLst>
    <p:bldLst>
      <p:bldP spid="3072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6A288B9E-BA00-402A-AD0C-AAA6BF95A4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ระบบ ที่สวยงาม </a:t>
            </a:r>
            <a:r>
              <a:rPr lang="en-US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1</a:t>
            </a:r>
            <a:endParaRPr lang="th-TH" altLang="en-US" sz="4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6AC22E3-AA79-43C3-93B3-77E98B2C1A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51816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ระบบเป็นเรื่องสำคัญ ระบบเติบโตได้ด้วยตัวเอง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ระบบไม่ว่าจะเจตนาดีเพียงใด ก็ยังเป็นอุปสรรคต่อนวตกรรมและความก้าวหน้า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ระบบนั้นสำคัญเกินกว่าจะทิ้งไว้ในความดูแลของ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ผู้ดูแลระบบ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แต่ฝ่ายเดียว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ระบบจะต้องอยู่ในความสนใจของผู้บริหารสูงสุด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ระบบเอื้อให้เกิดการเปลี่ยนแปลงได้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ระบบเอื้อให้เกิดนวตกรรมได้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ระบบทำให้ชัดเจนได้ ทำให้ง่ายได้ ทำให้สง่างามได้ ทำให้สวยงามได้</a:t>
            </a:r>
          </a:p>
        </p:txBody>
      </p:sp>
      <p:pic>
        <p:nvPicPr>
          <p:cNvPr id="31748" name="Picture 4">
            <a:hlinkClick r:id="" action="ppaction://media"/>
            <a:extLst>
              <a:ext uri="{FF2B5EF4-FFF2-40B4-BE49-F238E27FC236}">
                <a16:creationId xmlns:a16="http://schemas.microsoft.com/office/drawing/2014/main" id="{B0491B58-C53F-45A3-905E-41D41DC2FFE2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7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8"/>
                </p:tgtEl>
              </p:cMediaNode>
            </p:audio>
          </p:childTnLst>
        </p:cTn>
      </p:par>
    </p:tnLst>
    <p:bldLst>
      <p:bldP spid="31747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1894CD0-BD25-4C55-9ECF-80658CD530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ระบบ ที่สวยงาม</a:t>
            </a:r>
            <a:r>
              <a:rPr lang="en-US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 </a:t>
            </a:r>
            <a:r>
              <a:rPr lang="en-US" alt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2</a:t>
            </a:r>
            <a:endParaRPr lang="th-TH" altLang="en-US" sz="4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098266BB-3A63-4E0D-A7E6-67C0E6FE54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1816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เมื่อเวลาผ่านไป ระบบที่วางไว้อย่างสวยงามก็มีแนวโน้มที่จะเพิ่มความซับซ้อนมากขึ้นเรื่อยๆ เราลงเอยด้วยการ 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รับใช้ระบบ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ยิ่งกว่าที่จะให้ระบบรับใช้เรา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เหตุผลหลักที่ทำให้ 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ใครต่อใครทำอะไรให้สำเร็จได้ยาก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ก็เนื่องมาจาก ระบบที่ห่วยๆ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เราต้องไม่ขลาดกลัวที่จะลงมือจัดการกับระบบที่ 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น่าเบื่อหน่าย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และหนทางที่ดีที่สุดที่จะจัดการกับมันก็คือ การมองผ่านเลนส์แห่ง 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ความงาม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endParaRPr lang="th-TH" altLang="en-US" sz="2800" b="1">
              <a:solidFill>
                <a:srgbClr val="2A2A38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ระบบที่สวยงาม จะสะท้อนและขยายขอบเขตไปยังแผนงานเบื้องต้นในการกำหนดลักษณะเฉพาะของสินค้า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ระบบที่สวยงาม เป็นระบบที่มีพลวัต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ระบบที่สวยงาม โอบอุ้มนวตกรรมยิ่งกว่าบดขยี้นวตกรรม</a:t>
            </a:r>
          </a:p>
        </p:txBody>
      </p:sp>
      <p:pic>
        <p:nvPicPr>
          <p:cNvPr id="32772" name="Picture 4">
            <a:hlinkClick r:id="" action="ppaction://media"/>
            <a:extLst>
              <a:ext uri="{FF2B5EF4-FFF2-40B4-BE49-F238E27FC236}">
                <a16:creationId xmlns:a16="http://schemas.microsoft.com/office/drawing/2014/main" id="{D86CF36D-99AD-4277-817D-B9F098133D6C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7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2"/>
                </p:tgtEl>
              </p:cMediaNode>
            </p:audio>
          </p:childTnLst>
        </p:cTn>
      </p:par>
    </p:tnLst>
    <p:bldLst>
      <p:bldP spid="32771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BE1CC8C6-2B4A-4437-B3BC-C491B592D2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ประกวดความงามของระบบ</a:t>
            </a:r>
            <a:endParaRPr lang="th-TH" altLang="en-US" sz="4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75910ED7-9FB1-4026-9716-D63280C97B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8006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เลือกเอาแบบฟอร์มหรือเอกสารอะไรก็ได้มาชึ้นหนึ่ง </a:t>
            </a:r>
          </a:p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ให้คะแนนเอกสารนั้น ระหว่าง 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1-10 (1 = 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น่าสมเพช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, 10 =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ผลงานศิลปะ) ในสี่มิติต่อไปนี้</a:t>
            </a:r>
          </a:p>
          <a:p>
            <a:pPr lvl="1"/>
            <a:r>
              <a:rPr lang="th-TH" altLang="en-US" sz="24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ความง่าย</a:t>
            </a:r>
          </a:p>
          <a:p>
            <a:pPr lvl="1"/>
            <a:r>
              <a:rPr lang="th-TH" altLang="en-US" sz="24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ความชัดเจน</a:t>
            </a:r>
          </a:p>
          <a:p>
            <a:pPr lvl="1"/>
            <a:r>
              <a:rPr lang="th-TH" altLang="en-US" sz="24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ความสง่างาม</a:t>
            </a:r>
          </a:p>
          <a:p>
            <a:pPr lvl="1"/>
            <a:r>
              <a:rPr lang="th-TH" altLang="en-US" sz="24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ความสวยงาม</a:t>
            </a:r>
          </a:p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สร้างสรรค์เอกสารชิ้นนั้นขึ้นมาใหม่ภายในเวลา 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15 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วัน โดยใช้เงื่อนไขข้างต้น</a:t>
            </a:r>
          </a:p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เลือกเอกสารมาใหม่อีกชิ้นหนึ่ง ทำซ้ำเดือนละครั้ง ชั่วนิรันดร์</a:t>
            </a:r>
          </a:p>
        </p:txBody>
      </p:sp>
      <p:pic>
        <p:nvPicPr>
          <p:cNvPr id="33796" name="Picture 4">
            <a:hlinkClick r:id="" action="ppaction://media"/>
            <a:extLst>
              <a:ext uri="{FF2B5EF4-FFF2-40B4-BE49-F238E27FC236}">
                <a16:creationId xmlns:a16="http://schemas.microsoft.com/office/drawing/2014/main" id="{7E90E7B6-4E23-46C1-AD85-BAE158CCD64B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7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7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796"/>
                </p:tgtEl>
              </p:cMediaNode>
            </p:audio>
          </p:childTnLst>
        </p:cTn>
      </p:par>
    </p:tnLst>
    <p:bldLst>
      <p:bldP spid="33795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D0F94D84-41AC-4302-9D66-6B2967FB6A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หัวใจของการสร้างตราสินค้า</a:t>
            </a:r>
            <a:endParaRPr lang="th-TH" altLang="en-US" sz="4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296732D7-0AE2-460F-BB29-1FEE99842D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077200" cy="48006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ตราสินค้านั้นสำคัญยิ่งยวด ชีวิตจะยุ่งยากน้อยลงเมื่อเรามี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เอกลักษณ์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endParaRPr lang="th-TH" altLang="en-US" b="1">
              <a:solidFill>
                <a:srgbClr val="2A2A38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ความสำเร็จหมายความว่า อย่าปล่อยให้คู่แข่งเขานิยามคุณ คุณต้องชิงนิยามตัวเองโดยการวางตัวเองไว้ ณ จุดที่คุณพึงพอใจที่สุด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ตราสินค้าจะขยายกว้างด้วยประสบการณ์เชื่อมโยงที่ทรงพลัง เป็นจุดเชื่อมโยงทางอารมณ์ซึ่งก้าวล่วงเหนือตัวผลิตภัณฑ์  ตราสินค้าที่ยิ่งใหญ่เป็นเรื่องราวที่เล่าขานไม่มีวันจบ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ตราสินค้าไม่ได้มีอะไรมากไปกว่าหัวใจ เป็นเรื่องของความหลงไหล สิ่งที่คุณชอบ สิ่งที่อยู่ข้างใน สิ่งที่อยู่ในองค์กรของคุณ</a:t>
            </a:r>
          </a:p>
        </p:txBody>
      </p:sp>
      <p:pic>
        <p:nvPicPr>
          <p:cNvPr id="34820" name="Picture 4">
            <a:hlinkClick r:id="" action="ppaction://media"/>
            <a:extLst>
              <a:ext uri="{FF2B5EF4-FFF2-40B4-BE49-F238E27FC236}">
                <a16:creationId xmlns:a16="http://schemas.microsoft.com/office/drawing/2014/main" id="{97F34905-039F-4F6E-8B63-82C6D8D32C18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8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0"/>
                </p:tgtEl>
              </p:cMediaNode>
            </p:audio>
          </p:childTnLst>
        </p:cTn>
      </p:par>
    </p:tnLst>
    <p:bldLst>
      <p:bldP spid="34819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F285D6D-A03F-40E4-872C-F36F8AC49D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คำถามง่ายๆ เพื่อการสร้างตราสินค้า</a:t>
            </a:r>
            <a:endParaRPr lang="th-TH" alt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85376BAE-BC78-4D54-B8F2-8CDB586BD4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077200" cy="48006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คุณคือใคร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คุณมาที่นี่ทำไม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คุณไม่เหมือนคนอื่นตรงไหน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คุณจะสร้างความแตกต่างที่น่าตื่นใจได้อย่างไร</a:t>
            </a:r>
          </a:p>
          <a:p>
            <a:pPr lvl="1"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อะไรคือสิ่งที่เยี่ยมที่สุดข้อเดียว ของผลิตภัณฑ์/บริการ</a:t>
            </a:r>
          </a:p>
          <a:p>
            <a:pPr lvl="1"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องค์กรได้นำเสนอสิ่งที่เยี่ยมที่สุดข้อเดียวนั้นอย่างแท้จริงและคงเส้นคงวาหรือไม่</a:t>
            </a:r>
          </a:p>
          <a:p>
            <a:pPr lvl="1"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อะไรคือความแตกต่างที่เร้าใจ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และที่สำคัญที่สุด... ใครสนใจ</a:t>
            </a:r>
          </a:p>
        </p:txBody>
      </p:sp>
      <p:pic>
        <p:nvPicPr>
          <p:cNvPr id="35844" name="Picture 4">
            <a:hlinkClick r:id="" action="ppaction://media"/>
            <a:extLst>
              <a:ext uri="{FF2B5EF4-FFF2-40B4-BE49-F238E27FC236}">
                <a16:creationId xmlns:a16="http://schemas.microsoft.com/office/drawing/2014/main" id="{4916926A-AF28-4ED3-B796-BCB04799B0F4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4"/>
                </p:tgtEl>
              </p:cMediaNode>
            </p:audio>
          </p:childTnLst>
        </p:cTn>
      </p:par>
    </p:tnLst>
    <p:bldLst>
      <p:bldP spid="35843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546578FE-862E-40E5-A1E5-A73DB7A36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58850"/>
            <a:ext cx="7772400" cy="762000"/>
          </a:xfrm>
        </p:spPr>
        <p:txBody>
          <a:bodyPr>
            <a:spAutoFit/>
          </a:bodyPr>
          <a:lstStyle/>
          <a:p>
            <a:r>
              <a:rPr lang="th-TH" altLang="en-US">
                <a:solidFill>
                  <a:srgbClr val="000000"/>
                </a:solidFill>
                <a:cs typeface="BrowalliaUPC" panose="020B0604020202020204" pitchFamily="34" charset="-34"/>
              </a:rPr>
              <a:t>งานใหม่</a:t>
            </a:r>
          </a:p>
        </p:txBody>
      </p:sp>
      <p:pic>
        <p:nvPicPr>
          <p:cNvPr id="66563" name="Picture 3">
            <a:extLst>
              <a:ext uri="{FF2B5EF4-FFF2-40B4-BE49-F238E27FC236}">
                <a16:creationId xmlns:a16="http://schemas.microsoft.com/office/drawing/2014/main" id="{5DBB085B-B955-4C16-87C1-EAFA89138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4" name="Picture 4">
            <a:hlinkClick r:id="" action="ppaction://media"/>
            <a:extLst>
              <a:ext uri="{FF2B5EF4-FFF2-40B4-BE49-F238E27FC236}">
                <a16:creationId xmlns:a16="http://schemas.microsoft.com/office/drawing/2014/main" id="{A4361176-03BE-441C-95EA-0254597D124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5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56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A01E4F7E-791B-4685-91C5-88E5131D24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524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การทำให้งานเป็นเรื่องสำคัญ</a:t>
            </a:r>
            <a:b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</a:br>
            <a:r>
              <a:rPr lang="en-US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WOW Project</a:t>
            </a:r>
            <a:endParaRPr lang="th-TH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5CA4941-5C7A-49B5-B5C3-31ADCF96D6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077200" cy="48006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โครงการที่สำคัญ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โครงการที่ทำให้เกิดความแตกต่าง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โครงการที่คุณคุยอวดได้ ตลอดไป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โครงการที่เปลี่ยนรูปโฉมองค์กร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โครงการที่พรากลมหายใจของคุณ 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โครงการที่ทำให้ คุณ/ผม/เรา/พวกเขา ยิ้มได้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โครงการที่เน้นให้เห็นคุณค่าที่คุณเพิ่มเข้าไป และเน้นให้เห็นว่า ทำไมคุณถึงยังอยู่ที่นี่</a:t>
            </a:r>
          </a:p>
        </p:txBody>
      </p:sp>
      <p:pic>
        <p:nvPicPr>
          <p:cNvPr id="36868" name="Picture 4">
            <a:hlinkClick r:id="" action="ppaction://media"/>
            <a:extLst>
              <a:ext uri="{FF2B5EF4-FFF2-40B4-BE49-F238E27FC236}">
                <a16:creationId xmlns:a16="http://schemas.microsoft.com/office/drawing/2014/main" id="{E9083180-943A-4BE7-A840-F08899B40662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8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68"/>
                </p:tgtEl>
              </p:cMediaNode>
            </p:audio>
          </p:childTnLst>
        </p:cTn>
      </p:par>
    </p:tnLst>
    <p:bldLst>
      <p:bldP spid="36867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A18A075-A0A4-435D-85BB-B0ACAADE2B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จิตวิญญาณของว้าว</a:t>
            </a:r>
            <a:endParaRPr lang="th-TH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6447DD2D-3620-4E39-A3EC-95C1D84EBE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77200" cy="48006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การทำผลงาน มิใช่แค่ทำงาน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การทำเต็มที่ ในชั่วขณะนั้นๆ มิใช่ทำไปเรื่อยไม่หยุดหย่อน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น่าจดจำ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เต็มไปด้วยลักษณะเฉพาะตัว กระโจนเข้าหาเรื่องใหม่ๆ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งานระดับมืออาชีพ กฎแห่งพรสวรรค์  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คนทำผลงานกระปรี้กระเปร่า  ไฟแรง หลากสีสัน 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จับไม่ได้ไล่ไม่ทัน กล้าได้กล้าเสีย เอื้อมมือไปคว้า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ใส่ใจในความผิดพลาด</a:t>
            </a:r>
          </a:p>
        </p:txBody>
      </p:sp>
      <p:pic>
        <p:nvPicPr>
          <p:cNvPr id="37892" name="Picture 4">
            <a:hlinkClick r:id="" action="ppaction://media"/>
            <a:extLst>
              <a:ext uri="{FF2B5EF4-FFF2-40B4-BE49-F238E27FC236}">
                <a16:creationId xmlns:a16="http://schemas.microsoft.com/office/drawing/2014/main" id="{32288975-0305-4ABA-A3DE-0DFD6F1C03CB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8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2"/>
                </p:tgtEl>
              </p:cMediaNode>
            </p:audio>
          </p:childTnLst>
        </p:cTn>
      </p:par>
    </p:tnLst>
    <p:bldLst>
      <p:bldP spid="37891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E403AEE-9A90-47DF-9476-0F190D358B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58850"/>
            <a:ext cx="7772400" cy="762000"/>
          </a:xfrm>
        </p:spPr>
        <p:txBody>
          <a:bodyPr>
            <a:spAutoFit/>
          </a:bodyPr>
          <a:lstStyle/>
          <a:p>
            <a:r>
              <a:rPr lang="th-TH" altLang="en-US">
                <a:solidFill>
                  <a:srgbClr val="000000"/>
                </a:solidFill>
                <a:cs typeface="BrowalliaUPC" panose="020B0604020202020204" pitchFamily="34" charset="-34"/>
              </a:rPr>
              <a:t>สภาพแวดล้อมใหม่</a:t>
            </a:r>
          </a:p>
        </p:txBody>
      </p:sp>
      <p:pic>
        <p:nvPicPr>
          <p:cNvPr id="56323" name="Picture 3">
            <a:extLst>
              <a:ext uri="{FF2B5EF4-FFF2-40B4-BE49-F238E27FC236}">
                <a16:creationId xmlns:a16="http://schemas.microsoft.com/office/drawing/2014/main" id="{C1E7F5C5-BCF8-48A7-9620-2058270AA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>
            <a:hlinkClick r:id="" action="ppaction://media"/>
            <a:extLst>
              <a:ext uri="{FF2B5EF4-FFF2-40B4-BE49-F238E27FC236}">
                <a16:creationId xmlns:a16="http://schemas.microsoft.com/office/drawing/2014/main" id="{93045900-FFF8-4755-A5CA-423F5044D2D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2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0F4C5AC-2960-4A50-95C0-F8BDB2CB33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โปรเจกต์ว้าวสำหรับคนไร้อำนาจ</a:t>
            </a:r>
            <a:endParaRPr lang="th-TH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A758BCB1-5108-4E05-B5CB-F825AF5D87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77200" cy="48006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การทำงานให้สำเร็จไม่ใช่เรื่องของอำนาจ หรือตำแหน่ง  แต่เป็นเรื่องของแรงปรารถนา จินตนาการ และความไม่ย่อท้อ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แนวคิดที่ยอดเยี่ยมคือการโจมตีซึ่งหน้า ต่ออำนาจศักดิ์สิทธิของเจ้านายทุกวันนี้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อำนาจของคนไร้อำนาจ มีอยู่ในการปฏิบัติงานโดยปลอดเจ้านาย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คุณไม่จำเป็นต้องพึ่งโครงการขนาดใหญ่อย่างเป็นทางการ เพื่อจะก่อให้เกิดโอกาสที่ยิ่งใหญ่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อาสาทำงานสวะ งานสวะที่ยอมให้คุณควบคุมงานอย่างอิสระโดยเร็วและแต่เนิ่น ในตำแหน่งหน้าที่ของคุณ</a:t>
            </a:r>
          </a:p>
        </p:txBody>
      </p:sp>
      <p:pic>
        <p:nvPicPr>
          <p:cNvPr id="38916" name="Picture 4">
            <a:hlinkClick r:id="" action="ppaction://media"/>
            <a:extLst>
              <a:ext uri="{FF2B5EF4-FFF2-40B4-BE49-F238E27FC236}">
                <a16:creationId xmlns:a16="http://schemas.microsoft.com/office/drawing/2014/main" id="{214200DD-1F59-4BAC-BD7D-228BF8B01D1E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6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9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6"/>
                </p:tgtEl>
              </p:cMediaNode>
            </p:audio>
          </p:childTnLst>
        </p:cTn>
      </p:par>
    </p:tnLst>
    <p:bldLst>
      <p:bldP spid="38915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958EBD8-244B-4C6D-8B6F-F33AC6C524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กฎของผู้สร้างกรอบใหม่</a:t>
            </a:r>
            <a:endParaRPr lang="th-TH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97BCF8F5-78D5-4BDB-9940-2EDB6E8B33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77200" cy="48006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อย่าทำงานไปทื่อๆ ตามที่ได้รับมอบหมาย ต้องปรับเปลี่ยนงานนั้นให้เป็นโปรเจ็กต์ว้าว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คุณไม่เคยทรงอำนาจได้เหมือนตอนที่คุณไร้อำนาจ เพราะคุณมีอิสระที่จะตั้งหน้าตั้งตาทำงานที่ได้รับมอบหมาย และก่อกวนเจ้านายได้ตามใจ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ทุกโครงการเล็ก มี </a:t>
            </a:r>
            <a:r>
              <a:rPr lang="en-US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DNA </a:t>
            </a: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ขององค์กรทั้งหมดอยู่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กฎของกองทัพ ว้าว</a:t>
            </a:r>
            <a:r>
              <a:rPr lang="en-US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: </a:t>
            </a: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ขันอาสาอยู่เสมอ</a:t>
            </a:r>
          </a:p>
          <a:p>
            <a:endParaRPr lang="th-TH" altLang="en-US" sz="3600" b="1">
              <a:solidFill>
                <a:srgbClr val="2A2A38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39940" name="Picture 4">
            <a:hlinkClick r:id="" action="ppaction://media"/>
            <a:extLst>
              <a:ext uri="{FF2B5EF4-FFF2-40B4-BE49-F238E27FC236}">
                <a16:creationId xmlns:a16="http://schemas.microsoft.com/office/drawing/2014/main" id="{EE99A59B-89FB-4C1A-A316-7D80B78DB13C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6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9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40"/>
                </p:tgtEl>
              </p:cMediaNode>
            </p:audio>
          </p:childTnLst>
        </p:cTn>
      </p:par>
    </p:tnLst>
    <p:bldLst>
      <p:bldP spid="39939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F1EFEFB9-0C4A-4FC8-88EB-844219B479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โปรเจกต์ว้าวสำหรับคนไร้อำนาจ</a:t>
            </a:r>
            <a:endParaRPr lang="th-TH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E7F80B26-803B-48A8-B2F2-038D8DD524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77200" cy="48006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ทำหน้าที่ของคุณ มิใช่เพียงแค่รู้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กระทำการ โดยไม่ต้องรอคอย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สร้างกฎหมาย แทนที่จะคอยทำตามกฎ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ปรับเปลี่ยนงานที่ได้รับมอบหมาย มิใช่ทำตามที่ได้รับมอบหมาย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สร้างทางขึ้นเองตามที่คุณจะไป มิใช่ เล่นตามทางที่จัดไว้ให้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ริเริ่มเพื่อแสดงพลัง มิใช่คล้อยตามเพื่อความอยู่รอด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ไม่มีการบีบบังคับ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พนักงานอิสระ มิใช่ทาสในห้องสี่เหลี่ยม</a:t>
            </a:r>
          </a:p>
        </p:txBody>
      </p:sp>
      <p:pic>
        <p:nvPicPr>
          <p:cNvPr id="40964" name="Picture 4">
            <a:hlinkClick r:id="" action="ppaction://media"/>
            <a:extLst>
              <a:ext uri="{FF2B5EF4-FFF2-40B4-BE49-F238E27FC236}">
                <a16:creationId xmlns:a16="http://schemas.microsoft.com/office/drawing/2014/main" id="{FD30132E-4095-4A13-A9C2-34C2C6F288DD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9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4"/>
                </p:tgtEl>
              </p:cMediaNode>
            </p:audio>
          </p:childTnLst>
        </p:cTn>
      </p:par>
    </p:tnLst>
    <p:bldLst>
      <p:bldP spid="40963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442A66F2-08B5-4BF5-ABB6-9CCDE9964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งานของคนเป็นนาย</a:t>
            </a:r>
            <a:endParaRPr lang="th-TH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2051E89D-CF10-42E2-876E-3F1461894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77200" cy="48006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นำจากระดับรากหญ้า มิใช่นำจากบนลงล่าง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โครงการ โครงการ โครงการ มิใช่เอาแต่วางแผน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ค้นหาวีรบุรุษ มิใช่ออกคำสั่ง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การสาธิตที่น่าตื่นเต้น มิใช่การจัดการระดับจุลภาค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เล่าเรื่อง มิใช่บอกคนว่าต้องทำอย่างไร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สร้างแฟ้มงานลงทุน มิใช่กำกับรายการ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เดินทะลุสิ่งกำบัง มิใช่ทำงานผ่านช่องทาง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พร้อมที่จะเปลี่ยนแปลงโลก มิใช่ยอมรับชีวิต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BAF0FF19-18E8-4B19-9CD8-9BF3AC1734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หลักการขาย</a:t>
            </a:r>
            <a:endParaRPr lang="th-TH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FC885492-25BD-4C0A-8677-EA9D697CBF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77200" cy="48006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รู้จักของที่คุณจะขายทุกซอกทุกมุม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รู้จักองค์กรและขั้นตอนการทำงานในองค์กรเป็นอย่างดี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รู้จักลูกค้า</a:t>
            </a:r>
            <a:r>
              <a:rPr lang="en-US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:</a:t>
            </a: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ตัวตน ความชอบ วัฒนธรรม 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รักที่จะทำงานร่วมกับผู้อื่นเพื่อทำให้งานสำเร็จ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เคารพคู่แข่ง ห้ามปากเสียกับคู่แข่ง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วางเครือข่ายความสัมพันธ์ในองค์กรของลูกค้า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วางเครือข่ายในองค์กรของคุณ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70DE7840-BDDB-4ADE-8FC6-47D592843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หลักการขาย</a:t>
            </a:r>
            <a:endParaRPr lang="th-TH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C1F3F7CE-E886-42DB-B294-C192F821EF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77200" cy="48006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อย่ารับปากมากเกินไป นักขายที่ชนะคือนักขายที่ส่งงานก่อนกำหนดเป็นประจำ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จงขายวิธีแก้ปัญหาที่เฉพาะเจาะจง  การขายทุกครั้งต้องสรุปให้ได้ว่า </a:t>
            </a:r>
            <a:r>
              <a:rPr lang="en-US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สินค้าของเราแก้ปัญหาบางอย่างได้ สร้างโอกาสยิ่งใหญ่ที่คาดไม่ถึงได้ และสร้างเงินมหาศาลให้เราได้</a:t>
            </a:r>
            <a:r>
              <a:rPr lang="en-US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endParaRPr lang="th-TH" altLang="en-US" sz="3600" b="1">
              <a:solidFill>
                <a:srgbClr val="2A2A38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จงขอความช่วยเหลือ ดึงทรัพยากรทุกอย่างที่มีอยู่ออกมาใช้ รวมถึงคนที่เป็นศัตรูด้วย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17DC20A8-F256-4561-A7D2-C8EE2B5025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หลักการขาย</a:t>
            </a:r>
            <a:endParaRPr lang="th-TH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B3613ECE-5C88-4414-830D-3C9D3CDB36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77200" cy="48006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เราขายเรื่องราวเกี่ยวกับตราสินค้าของเรา  ทำให้ตราสินค้าดูมีชีวิตชีวา 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จงชื่นชมกับความพ่ายแพ้ชั้นดี (ซึ่งเกิดจากการปรับเปลี่ยนเพื่อสร้างความน่าเกรงขาม)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จงทำทุกปัญหาของลูกค้าให้เป็นปัญหาของคุณ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จงรับผิดชอบอย่างเต็มที่เหมือนผู้ควบคุมวงออเคสตร้า เพื่อตอบสนองความต้องการของลูกค้าได้อย่างรวดเร็วและสอดคล้องกัน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จงอย่าปกปิดข้อมูล เมื่อคุณไม่อยู่ คนอื่นต้องช่วยลูกค้าได้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จงเดินหนีธุรกิจที่เลว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380B42F5-6F84-4BCF-A9AF-11007C1D4C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หลักการขาย</a:t>
            </a:r>
            <a:endParaRPr lang="th-TH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28CA675E-5968-4A2F-8D3B-F89F285DCA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77200" cy="48006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จงอย่าคร่ำครวญเรื่องราคา ในที่สุด เรากำลังขายโอกาส วิธีแก้ปัญหา ประสบการณ์ ความฝันที่ต้องเติมให้เต็ม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จงอย่าแพร่งพรายความลับขององค์กร เพื่อให้ขายได้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จงเคารพพวกที่โตเร็ว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จงแสวงหาลูกค้าชั้นเยี่ยม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พูดแบบหุ้นส่วน  เครือข่ายที่ไร้รอยต่อของเพื่อนร่วมงาน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จงกล่าวขอบคุณ ส่งข้อความขอบคุณออกไปมากๆ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B9B9DBF3-4A80-458D-B674-D74B15AB9A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หลักการขาย</a:t>
            </a:r>
            <a:endParaRPr lang="th-TH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ADB06A0-29A7-4CA0-9D93-614F0389A4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77200" cy="48006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จงทำให้ลูกค้าของคุณเป็นวีระบุรุษ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จงตั้งเป้าหมายที่จะเปลี่ยนโลก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จงทำสไลด์ที่เข้าใจง่าย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27A8B31A-BB60-4ECD-B23C-FE2888C157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58850"/>
            <a:ext cx="7772400" cy="762000"/>
          </a:xfrm>
        </p:spPr>
        <p:txBody>
          <a:bodyPr>
            <a:spAutoFit/>
          </a:bodyPr>
          <a:lstStyle/>
          <a:p>
            <a:r>
              <a:rPr lang="th-TH" altLang="en-US">
                <a:solidFill>
                  <a:srgbClr val="000000"/>
                </a:solidFill>
                <a:cs typeface="BrowalliaUPC" panose="020B0604020202020204" pitchFamily="34" charset="-34"/>
              </a:rPr>
              <a:t>คนใหม่</a:t>
            </a:r>
          </a:p>
        </p:txBody>
      </p:sp>
      <p:pic>
        <p:nvPicPr>
          <p:cNvPr id="65539" name="Picture 3">
            <a:extLst>
              <a:ext uri="{FF2B5EF4-FFF2-40B4-BE49-F238E27FC236}">
                <a16:creationId xmlns:a16="http://schemas.microsoft.com/office/drawing/2014/main" id="{3E032B9B-6B01-42DE-BC57-63FFFCE9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C6C2FD1-A97E-4476-ADCE-A5A3B81F4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คิดใหม่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75F9D59-0F65-40A3-A398-12AA91283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7244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คำสำคัญ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โครงการ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มิใช่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อาชีพ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endParaRPr lang="th-TH" altLang="en-US" b="1">
              <a:solidFill>
                <a:srgbClr val="2A2A38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พันธมิตรที่คล่องแคล่ว มิใช่ ชนชั้น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กล้าที่จะล้มเพื่อความสำเร็จ มิใช่ เชื่องช้าและระมัดระวัง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นักปรับปรุงเป็นใหญ่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เล่นกับสินทรัพย์ที่สัมผัสไม่ได้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วัฏจักรจากความสำเร็จสู่ความล้มเหลวใช้เวลาไม่กี่เดือน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เทคโนโลยีผลักดันการเปลี่ยนแปลง มิใช่สนับสนุน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พวกหัวคิดใหม่ๆ แทรกตัวเข้ามาตลอดเวลา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เรียบเรียง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e-book 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ขึ้นใหม่ สดๆ มิใช่บริหารตามตำรา</a:t>
            </a:r>
          </a:p>
        </p:txBody>
      </p:sp>
      <p:pic>
        <p:nvPicPr>
          <p:cNvPr id="1028" name="Picture 4">
            <a:hlinkClick r:id="" action="ppaction://media"/>
            <a:extLst>
              <a:ext uri="{FF2B5EF4-FFF2-40B4-BE49-F238E27FC236}">
                <a16:creationId xmlns:a16="http://schemas.microsoft.com/office/drawing/2014/main" id="{5DAE9314-BA66-42C5-B396-2E688F50A5BA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7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8"/>
                </p:tgtEl>
              </p:cMediaNode>
            </p:audio>
          </p:childTnLst>
        </p:cTn>
      </p:par>
    </p:tnLst>
    <p:bldLst>
      <p:bldP spid="1027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98324CDA-A241-4B41-9415-6657E624DE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คุณคือจุดขาย</a:t>
            </a:r>
            <a:endParaRPr lang="th-TH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9ADCEF8E-EB7D-4C6F-9E33-5F9B3D4810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77200" cy="48006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ถ้างานของคุณไม่โดดเด่นเป็นพิเศษ ถึงคุณจะทำงานหนักแค่ไหน ก็คงไม่เข้าตาใคร ซึ่งเท่ากับว่าคุณก็จะไม่ได้รับค่าตอบแทนมากตามไปด้วย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คุณคือผู้บอกเล่าเรื่องราวของตัวเอง คุณจะสร้างตำนานให้ตัวเองหรือไม่ก็ได้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ไม่มีอะไรแย่ไปกว่าการเป็น คนธรรมดา</a:t>
            </a:r>
          </a:p>
          <a:p>
            <a:endParaRPr lang="th-TH" altLang="en-US" sz="3600" b="1">
              <a:solidFill>
                <a:srgbClr val="2A2A38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BCB12DE9-55E8-458C-9E34-72954D761F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คุณคือจุดขาย</a:t>
            </a:r>
            <a:r>
              <a:rPr lang="en-US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: </a:t>
            </a:r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ทัศนคติเพื่อเอาตัวรอด</a:t>
            </a:r>
            <a:endParaRPr lang="th-TH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D5EB909C-15AE-4E2A-BF57-8C51C8D21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77200" cy="48006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คิดอย่างผู้ประกอบการ  เป็นนายของตัวเอง สมมติเป็น </a:t>
            </a:r>
            <a:r>
              <a:rPr lang="en-US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CEO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เป็นผู้สนใจเรื่องต่างๆ เสมอ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นำการตลาดมาใช้ ขายมุมมอง/ทัศนคติ/คุณค่า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แสวงหาความเชี่ยวชาญ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ยืนหยัดท่ามกลางความคลุมเครือ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หัวเราะออกกับความผิดพลาดร้ายแรง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E954F2D1-4F12-4C8F-A6F7-14FC83430A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คุณคือจุดขาย</a:t>
            </a:r>
            <a:r>
              <a:rPr lang="en-US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: </a:t>
            </a:r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ทัศนคติเพื่อเอาตัวรอด</a:t>
            </a:r>
            <a:endParaRPr lang="th-TH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00C9BBA4-6ACF-4B50-BD65-F21D46B3BB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77200" cy="48006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สร้างเครือข่ายมืออาชีพในวงการเดียวกันซึ่งขยายตัวอยู่ตลอดเวลา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เพลิดเพลินกับเทคโนโลยี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ให้ความสำคัญกับคนหนุ่มสาว</a:t>
            </a:r>
          </a:p>
          <a:p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สร้างความคลั่งไคล้ต่อการเริ่มต้นใหม่  การเปลี่ยนแปลงความรู้ทักษะทั้งหมดอย่างน้อยทุก </a:t>
            </a:r>
            <a:r>
              <a:rPr lang="en-US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6 </a:t>
            </a: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ปี เป็นความจำเป็นขั้นต่ำเพื่อความอยู่รอด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36B940E2-8A46-476F-A548-990AB28BEE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คุณสมบัติของคนมีความสามารถ</a:t>
            </a:r>
            <a:endParaRPr lang="th-TH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3F534900-979A-4845-8B22-BAA9D4BD3D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77200" cy="48006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แสดงออกถึงความปรารถนาอย่างแรงกล้า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เป็นแรงบันดาลใจให้คนอื่น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ชื่นชอบความกดดัน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เสาะแสวงหาเรื่องมันๆ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รู้ว่าจะทำงานให้สำเร็จได้อย่างไร สามารถทำ 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2% 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สุดท้ายให้สำเร็จ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มีความสุขกับงานที่ 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ว้าว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endParaRPr lang="th-TH" altLang="en-US" sz="2800" b="1">
              <a:solidFill>
                <a:srgbClr val="2A2A38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แสดงออกถึงความอยากรู้อยากเห็น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มีความแปลกอยู่ในตัว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มีอารมณ์สนุกอย่างเหลือเฟือ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คิดสูง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A505F0FE-BF2D-4950-B167-DF1E4E1C8E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ความสามารถของคนเป็นนาย</a:t>
            </a:r>
            <a:endParaRPr lang="th-TH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916E5E69-4938-463A-971A-197CD7684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77200" cy="48006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ให้ความสำคัญกับคนก่อน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ใจจดจ่อเข้าไว้ เสาะแสวงหาคนที่มีความสามารถเข้ามา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แสวงหาสิ่งที่ดีที่สุด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กวาดที่เหลือทิ้งซะ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ตั้งเป้าหมายไปยังสิ่งที่มองไม่เห็น จัดการกับสิ่งที่วัดไม่ได้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สร้างยุทธศาสตร์ทางทรัพยากรบุคคลอันหาญกล้า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ตรวจสอบความสามารถอย่างจริงๆ จังๆ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จ่ายไม่อั้น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96B45111-65CF-4FE5-BAC9-DC0EA16C36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ความสามารถของคนเป็นนาย</a:t>
            </a:r>
            <a:endParaRPr lang="th-TH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CD0C8762-C8C4-49A9-AD19-9839AE7881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77200" cy="48006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ตั้งมาตรฐานให้สูงเสียดฟ้า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ฝึกฝน ฝึกฝน ฝึกฝน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เพาะบ่มความทะเยอทะยานในการเป็นผู้นำตั้งแต่เริ่ม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สนับสนุนการสื่อสารที่เปิดกว้าง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รู้จักเกลี้ยกล่อมคน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ให้รางวัลแก่ความสามารถเกี่ยวกับคน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รู้จักให้เกียรติ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เห็นคุณค่าของความเป็นมนุษย์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กระหายความหลากหลาย</a:t>
            </a:r>
          </a:p>
          <a:p>
            <a:pPr>
              <a:lnSpc>
                <a:spcPct val="90000"/>
              </a:lnSpc>
            </a:pP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ยกย่องคนแปลกๆ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B137DCBA-7BA9-411D-8323-8FDDEDF4E8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58850"/>
            <a:ext cx="7772400" cy="762000"/>
          </a:xfrm>
        </p:spPr>
        <p:txBody>
          <a:bodyPr>
            <a:spAutoFit/>
          </a:bodyPr>
          <a:lstStyle/>
          <a:p>
            <a:r>
              <a:rPr lang="th-TH" altLang="en-US">
                <a:solidFill>
                  <a:srgbClr val="000000"/>
                </a:solidFill>
                <a:cs typeface="BrowalliaUPC" panose="020B0604020202020204" pitchFamily="34" charset="-34"/>
              </a:rPr>
              <a:t>ประกาศิตใหม่</a:t>
            </a:r>
          </a:p>
        </p:txBody>
      </p:sp>
      <p:pic>
        <p:nvPicPr>
          <p:cNvPr id="63491" name="Picture 3">
            <a:extLst>
              <a:ext uri="{FF2B5EF4-FFF2-40B4-BE49-F238E27FC236}">
                <a16:creationId xmlns:a16="http://schemas.microsoft.com/office/drawing/2014/main" id="{02D734D7-F8AB-4019-AC8C-4DD7FBC42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56E547C4-3D0F-46B5-A1CF-0700564D7D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คิดให้แปลกแหวกแนว</a:t>
            </a:r>
            <a:endParaRPr lang="th-TH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D1A057B0-E371-46CE-9D00-F1A9C780B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77200" cy="48006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คบคนไม่ธรรมดา คุณก็จะยิ่งไม่ธรรมดา   หาคนพวกนี้ให้เจอแล้วยอมให้เขาลากคุณไปสู่อนาคตอันสดใส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ลูกค้าไร้สีสัน คุณก็ไร้สีสัน  ลูกค้าเฉียบ คุณก็เฉียบ  ลูกค้าที่เป็นผู้กำหนดอนาคตอาจจะมีเพียง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2-3% 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ของลูกค้าทั้งหมด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คู่แข่งไร้สีสัน คุณก็ไร้สีสัน  คู่แข่งเฉียบ คุณก็เฉียบ  ระวังคู่แข่งประหลาดๆ หรือคนที่ไม่เคยถูกจับตามองมาก่อน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คนแปลกแหวกแนว จงจ้างไว้มากๆ  ฟังเขา ไว้เนื้อเชื่อใจเขา ให้เขาร่วมเป็นหุ้นส่วน ให้เขาช่วยคุณสร้างความเปลี่ยนแปลง</a:t>
            </a:r>
          </a:p>
          <a:p>
            <a:pPr>
              <a:lnSpc>
                <a:spcPct val="90000"/>
              </a:lnSpc>
            </a:pP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กำเนิดของนวตกรรมคือ คนขี้รำคาญ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6DCA647-77E5-4B5F-9579-32D5FA98A9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แก่นแห่งความเป็นเลิศ</a:t>
            </a:r>
            <a:endParaRPr lang="th-TH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DilleniaUPC" panose="02020603050405020304" pitchFamily="18" charset="-34"/>
            </a:endParaRP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820A2122-149B-4C4E-8283-D13785A8BF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77200" cy="48006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เข้าข้างการลงมือปฏิบัติ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ใกล้ชิดกับลูกค้า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การปกครองตนเองและการเป็นผู้จัดการ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การเพิ่มผลผลิตโดยใช้ปัจจัยมนุษย์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จับมือสอน ผลักดันด้วยคุณค่า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จงทำแต่ของที่คุณทำได้ดี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แบบฟอร์มง่ายๆ คนน้อยๆ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คุณสมบัติทั้งหลวมและแน่นในเวลาเดียวกัน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E60B0B8-6DD2-4069-9765-413342A9DE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ถึงคราวพิฆาต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C2DD12CD-310D-4CA5-898C-3E25E395E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  <a:solidFill>
            <a:srgbClr val="FFCC99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ผู้ใช้กฎเกณฑ์แห่งความไม่แน่นอน จะครองเมือง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ทำลายสิ่งที่ก่อให้เกิดความเป็นเรา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ต้องคล่องตัวจึงจะดี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บรรลุชัยชนะด้วยการเป็นพันธมิตร (แบบชั่วคราว)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แสวงหาของดี (จิ๋ว แต่ แจ๋ว)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เลิกเรียนรู้ ลืมมันซะ</a:t>
            </a:r>
          </a:p>
          <a:p>
            <a:pPr>
              <a:lnSpc>
                <a:spcPct val="90000"/>
              </a:lnSpc>
            </a:pPr>
            <a:r>
              <a:rPr lang="th-TH" altLang="en-US" sz="36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เลิกยกย่อง สร้างขึ้นมาใหม่</a:t>
            </a:r>
          </a:p>
        </p:txBody>
      </p:sp>
      <p:pic>
        <p:nvPicPr>
          <p:cNvPr id="17412" name="Picture 4">
            <a:hlinkClick r:id="" action="ppaction://media"/>
            <a:extLst>
              <a:ext uri="{FF2B5EF4-FFF2-40B4-BE49-F238E27FC236}">
                <a16:creationId xmlns:a16="http://schemas.microsoft.com/office/drawing/2014/main" id="{3FF4A5E1-3CE6-41EA-81A1-D91F81EE060E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4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75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75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75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75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2"/>
                </p:tgtEl>
              </p:cMediaNode>
            </p:audio>
          </p:childTnLst>
        </p:cTn>
      </p:par>
    </p:tnLst>
    <p:bldLst>
      <p:bldP spid="17411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4F4B9D74-AF3D-4F97-A0A4-E247C3339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58850"/>
            <a:ext cx="7772400" cy="762000"/>
          </a:xfrm>
        </p:spPr>
        <p:txBody>
          <a:bodyPr>
            <a:spAutoFit/>
          </a:bodyPr>
          <a:lstStyle/>
          <a:p>
            <a:r>
              <a:rPr lang="th-TH" altLang="en-US">
                <a:solidFill>
                  <a:srgbClr val="000000"/>
                </a:solidFill>
                <a:cs typeface="BrowalliaUPC" panose="020B0604020202020204" pitchFamily="34" charset="-34"/>
              </a:rPr>
              <a:t>เทคโนโลยีใหม่</a:t>
            </a:r>
          </a:p>
        </p:txBody>
      </p:sp>
      <p:pic>
        <p:nvPicPr>
          <p:cNvPr id="69635" name="Picture 3">
            <a:extLst>
              <a:ext uri="{FF2B5EF4-FFF2-40B4-BE49-F238E27FC236}">
                <a16:creationId xmlns:a16="http://schemas.microsoft.com/office/drawing/2014/main" id="{3377FF88-63C4-4279-98EE-9D660694C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Picture 4">
            <a:hlinkClick r:id="" action="ppaction://media"/>
            <a:extLst>
              <a:ext uri="{FF2B5EF4-FFF2-40B4-BE49-F238E27FC236}">
                <a16:creationId xmlns:a16="http://schemas.microsoft.com/office/drawing/2014/main" id="{DB2E429C-A443-48FE-9CD5-720832A4046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96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63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050A8914-B6A4-4A59-B8D1-249AD7EBEA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tx2"/>
          </a:solidFill>
        </p:spPr>
        <p:txBody>
          <a:bodyPr/>
          <a:lstStyle/>
          <a:p>
            <a:r>
              <a:rPr lang="th-TH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หายนะครั้งใหญ่ของคนทำงานใช้สมอง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DDA8643-3B22-4EA0-95C3-2C2DFF59DA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7244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ประชุมผ่านระบบ </a:t>
            </a:r>
            <a:r>
              <a:rPr lang="en-US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electronics </a:t>
            </a:r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ถ้าจำเป็น มิใช่บ้าประชุม</a:t>
            </a:r>
          </a:p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ลงมือทำ ทดสอบ ปรับตัว อย่างรวดเร็ว มิใช่เอาแต่วางแผน</a:t>
            </a:r>
          </a:p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เคยชินกับความยุ่งเหยิงน่ารำคาญ มิใช่บูชาความมั่นคง</a:t>
            </a:r>
          </a:p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ใส่ใจว่าจะมีส่วนช่วยได้อย่างไร มิใช่ใส่ใจตำแหน่ง</a:t>
            </a:r>
          </a:p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ให้ไมโครโปรเซสเซอร์ทำงานน่าเบื่อทั้งหมด</a:t>
            </a:r>
          </a:p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ขยายเครือข่ายผู้ร่วมงานออกไปเรื่อยๆ</a:t>
            </a:r>
          </a:p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พันธมิตรในองค์กรปรับเปลี่ยนสม่ำเสมอ ขอบเขตองค์กรไม่เด่นชัด</a:t>
            </a:r>
          </a:p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สินค้าคงเดิมไม่กี่สัปดาห์</a:t>
            </a:r>
          </a:p>
          <a:p>
            <a:r>
              <a:rPr lang="th-TH" altLang="en-US" sz="2800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นวัตกรรม พรสวรรค์</a:t>
            </a:r>
          </a:p>
        </p:txBody>
      </p:sp>
      <p:pic>
        <p:nvPicPr>
          <p:cNvPr id="18436" name="Picture 4">
            <a:hlinkClick r:id="" action="ppaction://media"/>
            <a:extLst>
              <a:ext uri="{FF2B5EF4-FFF2-40B4-BE49-F238E27FC236}">
                <a16:creationId xmlns:a16="http://schemas.microsoft.com/office/drawing/2014/main" id="{1A278048-ED4A-49CD-8F0B-A7EBC1142E69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6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6"/>
                </p:tgtEl>
              </p:cMediaNode>
            </p:audio>
          </p:childTnLst>
        </p:cTn>
      </p:par>
    </p:tnLst>
    <p:bldLst>
      <p:bldP spid="18435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58EF5AB-4DA3-4AC6-8989-BB12E221E9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1600200"/>
          </a:xfrm>
          <a:solidFill>
            <a:schemeClr val="tx2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th-TH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เทคโนโลยีข้อมูลข่าวสารเปลี่ยนทุกสิ่ง</a:t>
            </a:r>
            <a:br>
              <a:rPr lang="th-TH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</a:br>
            <a:r>
              <a:rPr lang="th-TH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DilleniaUPC" panose="02020603050405020304" pitchFamily="18" charset="-34"/>
              </a:rPr>
              <a:t>ไม่ว่าคุณจะร่วมขบวนไปด้วยหรือไม่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D548542-5D34-473E-A5ED-ACB01D4DF0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724400"/>
          </a:xfrm>
          <a:solidFill>
            <a:srgbClr val="FFCC99"/>
          </a:solidFill>
        </p:spPr>
        <p:txBody>
          <a:bodyPr/>
          <a:lstStyle/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เครือข่าย คือ องค์กร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ทุกแผนกอาศัยอยู่บน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web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การเข้าถึง 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= </a:t>
            </a:r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ความสำเร็จ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ลูกจ้างทุกคนเข้าถึงได้ทุกเรื่อง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ทีมงานพบกัน</a:t>
            </a:r>
            <a:r>
              <a:rPr lang="en-US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365/24/60/60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เราลิ้มรสอิสรภาพ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เราเป็นหนึ่งเดียวกับลูกค้าของเราอย่างน่าภูมิใจ</a:t>
            </a:r>
          </a:p>
          <a:p>
            <a:r>
              <a:rPr lang="th-TH" altLang="en-US" b="1">
                <a:solidFill>
                  <a:srgbClr val="2A2A38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วันนี้ที่นี่ วันพรุ่งนี้จัดระเบียบใหม่</a:t>
            </a:r>
          </a:p>
        </p:txBody>
      </p:sp>
      <p:pic>
        <p:nvPicPr>
          <p:cNvPr id="19460" name="Picture 4">
            <a:hlinkClick r:id="" action="ppaction://media"/>
            <a:extLst>
              <a:ext uri="{FF2B5EF4-FFF2-40B4-BE49-F238E27FC236}">
                <a16:creationId xmlns:a16="http://schemas.microsoft.com/office/drawing/2014/main" id="{04D68C87-4F76-4119-8957-33ED4A08911E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0"/>
                </p:tgtEl>
              </p:cMediaNode>
            </p:audio>
          </p:childTnLst>
        </p:cTn>
      </p:par>
    </p:tnLst>
    <p:bldLst>
      <p:bldP spid="19459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2DBF4050-43D4-454C-9422-368E374C35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58850"/>
            <a:ext cx="7772400" cy="762000"/>
          </a:xfrm>
        </p:spPr>
        <p:txBody>
          <a:bodyPr>
            <a:spAutoFit/>
          </a:bodyPr>
          <a:lstStyle/>
          <a:p>
            <a:r>
              <a:rPr lang="th-TH" altLang="en-US">
                <a:solidFill>
                  <a:srgbClr val="000000"/>
                </a:solidFill>
                <a:cs typeface="BrowalliaUPC" panose="020B0604020202020204" pitchFamily="34" charset="-34"/>
              </a:rPr>
              <a:t>มูลค่าใหม่</a:t>
            </a:r>
          </a:p>
        </p:txBody>
      </p:sp>
      <p:pic>
        <p:nvPicPr>
          <p:cNvPr id="68611" name="Picture 3">
            <a:extLst>
              <a:ext uri="{FF2B5EF4-FFF2-40B4-BE49-F238E27FC236}">
                <a16:creationId xmlns:a16="http://schemas.microsoft.com/office/drawing/2014/main" id="{987DBA29-21C4-42A4-9BAE-536880E4F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2" name="Picture 4">
            <a:hlinkClick r:id="" action="ppaction://media"/>
            <a:extLst>
              <a:ext uri="{FF2B5EF4-FFF2-40B4-BE49-F238E27FC236}">
                <a16:creationId xmlns:a16="http://schemas.microsoft.com/office/drawing/2014/main" id="{5C89E82D-DF82-474F-A4F3-C8A52CEA33F7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5" y="648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6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6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6.7|30.1|14.6|7.3|5.|15.|55.3|8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|8.2|7.9|12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.6|1.5|0.9|1.6|3.6|3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8|0.9|8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|3.4|0.9|0.7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0.9|1.|1.2|0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6.|16.8|37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1.3|1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1.3|1.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4.9|24.4|2.7|146.7|2.9|19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7|0.8|0.8|3.|2.|3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2.4|1.1|2.1|1.6|2.|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4.2|8.2|10.8|7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9|16.5|24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0.7|0.9|6.6|2.2|1.2|1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8.6|9.9|6.2|14.2|4.4|3.|4.6|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9|1.2|3.9|2.5|11.4|6.6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9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1.4|3.5|1.9|0.9|29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5|9.8|8.9|8.7|1.3|10.|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1|6.|1.3|6.1|1.6|0.9|1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8.|1.|1.|0.9|6.5|25.5"/>
</p:tagLst>
</file>

<file path=ppt/theme/theme1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"/>
        <a:cs typeface="Angsana New"/>
      </a:majorFont>
      <a:minorFont>
        <a:latin typeface="Tahoma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th-TH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Angsana New" panose="02020603050405020304" pitchFamily="18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th-TH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Angsana New" panose="02020603050405020304" pitchFamily="18" charset="-34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Designs\Sumi Painting.pot</Template>
  <TotalTime>290</TotalTime>
  <Words>2936</Words>
  <Application>Microsoft Office PowerPoint</Application>
  <PresentationFormat>On-screen Show (4:3)</PresentationFormat>
  <Paragraphs>310</Paragraphs>
  <Slides>48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Times New Roman</vt:lpstr>
      <vt:lpstr>Angsana New</vt:lpstr>
      <vt:lpstr>Tahoma</vt:lpstr>
      <vt:lpstr>Comic Sans MS</vt:lpstr>
      <vt:lpstr>BrowalliaUPC</vt:lpstr>
      <vt:lpstr>DilleniaUPC</vt:lpstr>
      <vt:lpstr>Browallia New</vt:lpstr>
      <vt:lpstr>Sumi Painting</vt:lpstr>
      <vt:lpstr>Re-Imagine</vt:lpstr>
      <vt:lpstr>PowerPoint Presentation</vt:lpstr>
      <vt:lpstr>สภาพแวดล้อมใหม่</vt:lpstr>
      <vt:lpstr>คิดใหม่</vt:lpstr>
      <vt:lpstr>ถึงคราวพิฆาต</vt:lpstr>
      <vt:lpstr>เทคโนโลยีใหม่</vt:lpstr>
      <vt:lpstr>หายนะครั้งใหญ่ของคนทำงานใช้สมอง</vt:lpstr>
      <vt:lpstr>เทคโนโลยีข้อมูลข่าวสารเปลี่ยนทุกสิ่ง ไม่ว่าคุณจะร่วมขบวนไปด้วยหรือไม่</vt:lpstr>
      <vt:lpstr>มูลค่าใหม่</vt:lpstr>
      <vt:lpstr>ธุรกิจให้บริการแบบมืออาชีพ</vt:lpstr>
      <vt:lpstr>ทางออกที่ไม่อาจหลีกเลี่ยง</vt:lpstr>
      <vt:lpstr>การทำงานระหว่างฝ่าย</vt:lpstr>
      <vt:lpstr>50 ทางออกเพื่อการทำงานระหว่างฝ่าย</vt:lpstr>
      <vt:lpstr>50 ทางออกเพื่อการทำงานระหว่างฝ่าย</vt:lpstr>
      <vt:lpstr>50 ทางออกเพื่อการทำงานระหว่างฝ่าย</vt:lpstr>
      <vt:lpstr>ตราสินค้าใหม่</vt:lpstr>
      <vt:lpstr>มอบ “ประสบการณ์” ที่ควรค่า</vt:lpstr>
      <vt:lpstr>“ประสบการณ์” ทำให้ลูกค้า</vt:lpstr>
      <vt:lpstr>มาทำ “ธุรกิจในฝัน” กันเถอะ</vt:lpstr>
      <vt:lpstr>มาทำ “ธุรกิจในฝัน” กันเถอะ</vt:lpstr>
      <vt:lpstr>การออกแบบ จิตวิญญาณของกิจการยุคใหม่</vt:lpstr>
      <vt:lpstr>ระบบ ที่สวยงาม 1</vt:lpstr>
      <vt:lpstr>ระบบ ที่สวยงาม 2</vt:lpstr>
      <vt:lpstr>ประกวดความงามของระบบ</vt:lpstr>
      <vt:lpstr>หัวใจของการสร้างตราสินค้า</vt:lpstr>
      <vt:lpstr>คำถามง่ายๆ เพื่อการสร้างตราสินค้า</vt:lpstr>
      <vt:lpstr>งานใหม่</vt:lpstr>
      <vt:lpstr>การทำให้งานเป็นเรื่องสำคัญ WOW Project</vt:lpstr>
      <vt:lpstr>จิตวิญญาณของว้าว</vt:lpstr>
      <vt:lpstr>โปรเจกต์ว้าวสำหรับคนไร้อำนาจ</vt:lpstr>
      <vt:lpstr>กฎของผู้สร้างกรอบใหม่</vt:lpstr>
      <vt:lpstr>โปรเจกต์ว้าวสำหรับคนไร้อำนาจ</vt:lpstr>
      <vt:lpstr>งานของคนเป็นนาย</vt:lpstr>
      <vt:lpstr>หลักการขาย</vt:lpstr>
      <vt:lpstr>หลักการขาย</vt:lpstr>
      <vt:lpstr>หลักการขาย</vt:lpstr>
      <vt:lpstr>หลักการขาย</vt:lpstr>
      <vt:lpstr>หลักการขาย</vt:lpstr>
      <vt:lpstr>คนใหม่</vt:lpstr>
      <vt:lpstr>คุณคือจุดขาย</vt:lpstr>
      <vt:lpstr>คุณคือจุดขาย: ทัศนคติเพื่อเอาตัวรอด</vt:lpstr>
      <vt:lpstr>คุณคือจุดขาย: ทัศนคติเพื่อเอาตัวรอด</vt:lpstr>
      <vt:lpstr>คุณสมบัติของคนมีความสามารถ</vt:lpstr>
      <vt:lpstr>ความสามารถของคนเป็นนาย</vt:lpstr>
      <vt:lpstr>ความสามารถของคนเป็นนาย</vt:lpstr>
      <vt:lpstr>ประกาศิตใหม่</vt:lpstr>
      <vt:lpstr>คิดให้แปลกแหวกแนว</vt:lpstr>
      <vt:lpstr>แก่นแห่งความเป็นเลิศ</vt:lpstr>
    </vt:vector>
  </TitlesOfParts>
  <Company>HA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Re-Imagine</dc:title>
  <dc:creator>Anuwat Supachutikul</dc:creator>
  <cp:lastModifiedBy>Anuwat Supachutikul</cp:lastModifiedBy>
  <cp:revision>14</cp:revision>
  <dcterms:created xsi:type="dcterms:W3CDTF">2004-07-03T09:58:06Z</dcterms:created>
  <dcterms:modified xsi:type="dcterms:W3CDTF">2022-02-16T07:08:36Z</dcterms:modified>
</cp:coreProperties>
</file>